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2"/>
  </p:sldMasterIdLst>
  <p:notesMasterIdLst>
    <p:notesMasterId r:id="rId137"/>
  </p:notesMasterIdLst>
  <p:sldIdLst>
    <p:sldId id="256" r:id="rId3"/>
    <p:sldId id="257"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7" r:id="rId22"/>
    <p:sldId id="288" r:id="rId23"/>
    <p:sldId id="286" r:id="rId24"/>
    <p:sldId id="289" r:id="rId25"/>
    <p:sldId id="290" r:id="rId26"/>
    <p:sldId id="291" r:id="rId27"/>
    <p:sldId id="292" r:id="rId28"/>
    <p:sldId id="293" r:id="rId29"/>
    <p:sldId id="294" r:id="rId30"/>
    <p:sldId id="295" r:id="rId31"/>
    <p:sldId id="296" r:id="rId32"/>
    <p:sldId id="297" r:id="rId33"/>
    <p:sldId id="300" r:id="rId34"/>
    <p:sldId id="301" r:id="rId35"/>
    <p:sldId id="298" r:id="rId36"/>
    <p:sldId id="299" r:id="rId37"/>
    <p:sldId id="303" r:id="rId38"/>
    <p:sldId id="302" r:id="rId39"/>
    <p:sldId id="304" r:id="rId40"/>
    <p:sldId id="305" r:id="rId41"/>
    <p:sldId id="306" r:id="rId42"/>
    <p:sldId id="307" r:id="rId43"/>
    <p:sldId id="309" r:id="rId44"/>
    <p:sldId id="310" r:id="rId45"/>
    <p:sldId id="308" r:id="rId46"/>
    <p:sldId id="311" r:id="rId47"/>
    <p:sldId id="312" r:id="rId48"/>
    <p:sldId id="313" r:id="rId49"/>
    <p:sldId id="314" r:id="rId50"/>
    <p:sldId id="316" r:id="rId51"/>
    <p:sldId id="317" r:id="rId52"/>
    <p:sldId id="318" r:id="rId53"/>
    <p:sldId id="319" r:id="rId54"/>
    <p:sldId id="320" r:id="rId55"/>
    <p:sldId id="321" r:id="rId56"/>
    <p:sldId id="322" r:id="rId57"/>
    <p:sldId id="323" r:id="rId58"/>
    <p:sldId id="324" r:id="rId59"/>
    <p:sldId id="326" r:id="rId60"/>
    <p:sldId id="325" r:id="rId61"/>
    <p:sldId id="327" r:id="rId62"/>
    <p:sldId id="315" r:id="rId63"/>
    <p:sldId id="328" r:id="rId64"/>
    <p:sldId id="329" r:id="rId65"/>
    <p:sldId id="330" r:id="rId66"/>
    <p:sldId id="331" r:id="rId67"/>
    <p:sldId id="332" r:id="rId68"/>
    <p:sldId id="333" r:id="rId69"/>
    <p:sldId id="334" r:id="rId70"/>
    <p:sldId id="335" r:id="rId71"/>
    <p:sldId id="336" r:id="rId72"/>
    <p:sldId id="337" r:id="rId73"/>
    <p:sldId id="338" r:id="rId74"/>
    <p:sldId id="340" r:id="rId75"/>
    <p:sldId id="341" r:id="rId76"/>
    <p:sldId id="339" r:id="rId77"/>
    <p:sldId id="342" r:id="rId78"/>
    <p:sldId id="343" r:id="rId79"/>
    <p:sldId id="344" r:id="rId80"/>
    <p:sldId id="345" r:id="rId81"/>
    <p:sldId id="346" r:id="rId82"/>
    <p:sldId id="347" r:id="rId83"/>
    <p:sldId id="348" r:id="rId84"/>
    <p:sldId id="349" r:id="rId85"/>
    <p:sldId id="350" r:id="rId86"/>
    <p:sldId id="351" r:id="rId87"/>
    <p:sldId id="352" r:id="rId88"/>
    <p:sldId id="354" r:id="rId89"/>
    <p:sldId id="355" r:id="rId90"/>
    <p:sldId id="356" r:id="rId91"/>
    <p:sldId id="357" r:id="rId92"/>
    <p:sldId id="358"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59" r:id="rId107"/>
    <p:sldId id="377" r:id="rId108"/>
    <p:sldId id="378" r:id="rId109"/>
    <p:sldId id="374" r:id="rId110"/>
    <p:sldId id="373" r:id="rId111"/>
    <p:sldId id="375" r:id="rId112"/>
    <p:sldId id="376" r:id="rId113"/>
    <p:sldId id="379" r:id="rId114"/>
    <p:sldId id="380" r:id="rId115"/>
    <p:sldId id="381" r:id="rId116"/>
    <p:sldId id="383" r:id="rId117"/>
    <p:sldId id="382" r:id="rId118"/>
    <p:sldId id="385" r:id="rId119"/>
    <p:sldId id="386" r:id="rId120"/>
    <p:sldId id="384" r:id="rId121"/>
    <p:sldId id="387" r:id="rId122"/>
    <p:sldId id="388" r:id="rId123"/>
    <p:sldId id="389" r:id="rId124"/>
    <p:sldId id="353" r:id="rId125"/>
    <p:sldId id="258" r:id="rId126"/>
    <p:sldId id="259" r:id="rId127"/>
    <p:sldId id="260" r:id="rId128"/>
    <p:sldId id="261" r:id="rId129"/>
    <p:sldId id="262" r:id="rId130"/>
    <p:sldId id="263" r:id="rId131"/>
    <p:sldId id="264" r:id="rId132"/>
    <p:sldId id="265" r:id="rId133"/>
    <p:sldId id="266" r:id="rId134"/>
    <p:sldId id="267" r:id="rId135"/>
    <p:sldId id="268"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p:cViewPr varScale="1">
        <p:scale>
          <a:sx n="111" d="100"/>
          <a:sy n="111" d="100"/>
        </p:scale>
        <p:origin x="2142"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AEB48-8664-4936-A739-975B314B7E45}"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B5D8F694-0E58-4F54-9458-9CD23117E82E}">
      <dgm:prSet phldrT="[Text]" custT="1"/>
      <dgm:spPr/>
      <dgm:t>
        <a:bodyPr/>
        <a:lstStyle/>
        <a:p>
          <a:r>
            <a:rPr lang="en-US" sz="1400" dirty="0"/>
            <a:t>Name and position</a:t>
          </a:r>
        </a:p>
      </dgm:t>
    </dgm:pt>
    <dgm:pt modelId="{5D60B143-2258-44F4-8D43-CF0D89F25BE8}" type="parTrans" cxnId="{AB12F145-3A1E-4FA2-B8C0-8442360604CF}">
      <dgm:prSet/>
      <dgm:spPr/>
      <dgm:t>
        <a:bodyPr/>
        <a:lstStyle/>
        <a:p>
          <a:endParaRPr lang="en-US" sz="1400"/>
        </a:p>
      </dgm:t>
    </dgm:pt>
    <dgm:pt modelId="{51914DB4-BAC5-429F-91FE-59EEC710EB32}" type="sibTrans" cxnId="{AB12F145-3A1E-4FA2-B8C0-8442360604CF}">
      <dgm:prSet/>
      <dgm:spPr/>
      <dgm:t>
        <a:bodyPr/>
        <a:lstStyle/>
        <a:p>
          <a:endParaRPr lang="en-US" sz="1400"/>
        </a:p>
      </dgm:t>
    </dgm:pt>
    <dgm:pt modelId="{93C5FC67-79EC-4FA3-B741-626FFB7C0630}" type="asst">
      <dgm:prSet phldrT="[Text]" custT="1"/>
      <dgm:spPr/>
      <dgm:t>
        <a:bodyPr/>
        <a:lstStyle/>
        <a:p>
          <a:r>
            <a:rPr lang="en-US" sz="1400" dirty="0"/>
            <a:t>Name and position</a:t>
          </a:r>
        </a:p>
      </dgm:t>
    </dgm:pt>
    <dgm:pt modelId="{FA04AFFC-17BA-455B-BED5-822C4A458C63}" type="parTrans" cxnId="{8219FAAF-BB11-4D45-9BED-C6D7CF63B60C}">
      <dgm:prSet/>
      <dgm:spPr/>
      <dgm:t>
        <a:bodyPr/>
        <a:lstStyle/>
        <a:p>
          <a:endParaRPr lang="en-US" sz="1400"/>
        </a:p>
      </dgm:t>
    </dgm:pt>
    <dgm:pt modelId="{830C8FE6-01C8-4A04-A315-7BABD0F52D90}" type="sibTrans" cxnId="{8219FAAF-BB11-4D45-9BED-C6D7CF63B60C}">
      <dgm:prSet/>
      <dgm:spPr/>
      <dgm:t>
        <a:bodyPr/>
        <a:lstStyle/>
        <a:p>
          <a:endParaRPr lang="en-US" sz="1400"/>
        </a:p>
      </dgm:t>
    </dgm:pt>
    <dgm:pt modelId="{1E0CB229-EA7C-46EE-9BE1-20A40474692A}">
      <dgm:prSet phldrT="[Text]" custT="1"/>
      <dgm:spPr/>
      <dgm:t>
        <a:bodyPr/>
        <a:lstStyle/>
        <a:p>
          <a:r>
            <a:rPr lang="en-US" sz="1400" dirty="0"/>
            <a:t>Name and position</a:t>
          </a:r>
        </a:p>
      </dgm:t>
    </dgm:pt>
    <dgm:pt modelId="{78032D46-8EF5-4971-878A-C429D91C6D84}" type="parTrans" cxnId="{0C4E4B97-F3D2-46E8-A218-3B1A7576BD4D}">
      <dgm:prSet/>
      <dgm:spPr/>
      <dgm:t>
        <a:bodyPr/>
        <a:lstStyle/>
        <a:p>
          <a:endParaRPr lang="en-US" sz="1400"/>
        </a:p>
      </dgm:t>
    </dgm:pt>
    <dgm:pt modelId="{039FF3B6-D0D3-485F-988E-42CF1B393BFD}" type="sibTrans" cxnId="{0C4E4B97-F3D2-46E8-A218-3B1A7576BD4D}">
      <dgm:prSet/>
      <dgm:spPr/>
      <dgm:t>
        <a:bodyPr/>
        <a:lstStyle/>
        <a:p>
          <a:endParaRPr lang="en-US" sz="1400"/>
        </a:p>
      </dgm:t>
    </dgm:pt>
    <dgm:pt modelId="{FB621491-02BE-443E-85B8-C9537A48D441}">
      <dgm:prSet phldrT="[Text]" custT="1"/>
      <dgm:spPr/>
      <dgm:t>
        <a:bodyPr/>
        <a:lstStyle/>
        <a:p>
          <a:r>
            <a:rPr lang="en-US" sz="1400" dirty="0"/>
            <a:t>Name and position</a:t>
          </a:r>
        </a:p>
      </dgm:t>
    </dgm:pt>
    <dgm:pt modelId="{8AE7CD09-61F7-4461-A515-C2E42323B448}" type="parTrans" cxnId="{5DD6D6A1-4994-471B-9ACD-1806EFCE48B1}">
      <dgm:prSet/>
      <dgm:spPr/>
      <dgm:t>
        <a:bodyPr/>
        <a:lstStyle/>
        <a:p>
          <a:endParaRPr lang="en-US" sz="1400"/>
        </a:p>
      </dgm:t>
    </dgm:pt>
    <dgm:pt modelId="{6BD0EF97-2E62-41C2-8EC8-ADFF40D62DA1}" type="sibTrans" cxnId="{5DD6D6A1-4994-471B-9ACD-1806EFCE48B1}">
      <dgm:prSet/>
      <dgm:spPr/>
      <dgm:t>
        <a:bodyPr/>
        <a:lstStyle/>
        <a:p>
          <a:endParaRPr lang="en-US" sz="1400"/>
        </a:p>
      </dgm:t>
    </dgm:pt>
    <dgm:pt modelId="{2C04960D-28A0-4BC9-A693-B6E55AA3289F}">
      <dgm:prSet phldrT="[Text]" custT="1"/>
      <dgm:spPr/>
      <dgm:t>
        <a:bodyPr/>
        <a:lstStyle/>
        <a:p>
          <a:r>
            <a:rPr lang="en-US" sz="1400" dirty="0"/>
            <a:t>Name and position</a:t>
          </a:r>
        </a:p>
      </dgm:t>
    </dgm:pt>
    <dgm:pt modelId="{A3D0A5DF-5685-4FF1-9A5B-696D597FE0B7}" type="parTrans" cxnId="{C3F3D7B1-4EF6-468D-BC95-55A9975E37B6}">
      <dgm:prSet/>
      <dgm:spPr/>
      <dgm:t>
        <a:bodyPr/>
        <a:lstStyle/>
        <a:p>
          <a:endParaRPr lang="en-US" sz="1400"/>
        </a:p>
      </dgm:t>
    </dgm:pt>
    <dgm:pt modelId="{FDE966C1-3F95-4AEB-9267-EF7DE1663964}" type="sibTrans" cxnId="{C3F3D7B1-4EF6-468D-BC95-55A9975E37B6}">
      <dgm:prSet/>
      <dgm:spPr/>
      <dgm:t>
        <a:bodyPr/>
        <a:lstStyle/>
        <a:p>
          <a:endParaRPr lang="en-US" sz="1400"/>
        </a:p>
      </dgm:t>
    </dgm:pt>
    <dgm:pt modelId="{0EB6AAD3-65DE-4320-A557-12E511E11FD9}" type="pres">
      <dgm:prSet presAssocID="{E7EAEB48-8664-4936-A739-975B314B7E45}" presName="hierChild1" presStyleCnt="0">
        <dgm:presLayoutVars>
          <dgm:orgChart val="1"/>
          <dgm:chPref val="1"/>
          <dgm:dir/>
          <dgm:animOne val="branch"/>
          <dgm:animLvl val="lvl"/>
          <dgm:resizeHandles/>
        </dgm:presLayoutVars>
      </dgm:prSet>
      <dgm:spPr/>
    </dgm:pt>
    <dgm:pt modelId="{37307381-DB7B-48E9-A523-6CE36913C86C}" type="pres">
      <dgm:prSet presAssocID="{B5D8F694-0E58-4F54-9458-9CD23117E82E}" presName="hierRoot1" presStyleCnt="0">
        <dgm:presLayoutVars>
          <dgm:hierBranch val="init"/>
        </dgm:presLayoutVars>
      </dgm:prSet>
      <dgm:spPr/>
    </dgm:pt>
    <dgm:pt modelId="{3A0B2C21-994B-42F5-9607-24F2662A2271}" type="pres">
      <dgm:prSet presAssocID="{B5D8F694-0E58-4F54-9458-9CD23117E82E}" presName="rootComposite1" presStyleCnt="0"/>
      <dgm:spPr/>
    </dgm:pt>
    <dgm:pt modelId="{5C4ECB19-04E0-4FB3-808E-A57DF2F85AD8}" type="pres">
      <dgm:prSet presAssocID="{B5D8F694-0E58-4F54-9458-9CD23117E82E}" presName="rootText1" presStyleLbl="node0" presStyleIdx="0" presStyleCnt="1">
        <dgm:presLayoutVars>
          <dgm:chPref val="3"/>
        </dgm:presLayoutVars>
      </dgm:prSet>
      <dgm:spPr/>
    </dgm:pt>
    <dgm:pt modelId="{0B410BC6-7FAD-4DFE-ADBE-7CEBB04CC2B7}" type="pres">
      <dgm:prSet presAssocID="{B5D8F694-0E58-4F54-9458-9CD23117E82E}" presName="rootConnector1" presStyleLbl="node1" presStyleIdx="0" presStyleCnt="0"/>
      <dgm:spPr/>
    </dgm:pt>
    <dgm:pt modelId="{B391900D-0968-4766-9D47-2799112C7EA0}" type="pres">
      <dgm:prSet presAssocID="{B5D8F694-0E58-4F54-9458-9CD23117E82E}" presName="hierChild2" presStyleCnt="0"/>
      <dgm:spPr/>
    </dgm:pt>
    <dgm:pt modelId="{BA7242BC-90A5-41FC-94F1-91AC7A89858F}" type="pres">
      <dgm:prSet presAssocID="{78032D46-8EF5-4971-878A-C429D91C6D84}" presName="Name37" presStyleLbl="parChTrans1D2" presStyleIdx="0" presStyleCnt="4"/>
      <dgm:spPr/>
    </dgm:pt>
    <dgm:pt modelId="{7893187C-F8F2-49A1-8E80-E7F1A132A456}" type="pres">
      <dgm:prSet presAssocID="{1E0CB229-EA7C-46EE-9BE1-20A40474692A}" presName="hierRoot2" presStyleCnt="0">
        <dgm:presLayoutVars>
          <dgm:hierBranch val="init"/>
        </dgm:presLayoutVars>
      </dgm:prSet>
      <dgm:spPr/>
    </dgm:pt>
    <dgm:pt modelId="{886C0B00-A575-4661-A5A2-872CCB422AAE}" type="pres">
      <dgm:prSet presAssocID="{1E0CB229-EA7C-46EE-9BE1-20A40474692A}" presName="rootComposite" presStyleCnt="0"/>
      <dgm:spPr/>
    </dgm:pt>
    <dgm:pt modelId="{2BF199EF-3954-4413-98D4-BF63C6E9FBD4}" type="pres">
      <dgm:prSet presAssocID="{1E0CB229-EA7C-46EE-9BE1-20A40474692A}" presName="rootText" presStyleLbl="node2" presStyleIdx="0" presStyleCnt="3">
        <dgm:presLayoutVars>
          <dgm:chPref val="3"/>
        </dgm:presLayoutVars>
      </dgm:prSet>
      <dgm:spPr/>
    </dgm:pt>
    <dgm:pt modelId="{D2DB7CA5-AE3B-40FC-A6C5-00FB6A605670}" type="pres">
      <dgm:prSet presAssocID="{1E0CB229-EA7C-46EE-9BE1-20A40474692A}" presName="rootConnector" presStyleLbl="node2" presStyleIdx="0" presStyleCnt="3"/>
      <dgm:spPr/>
    </dgm:pt>
    <dgm:pt modelId="{66851186-89CC-4D5E-8D89-D10D62DEE43D}" type="pres">
      <dgm:prSet presAssocID="{1E0CB229-EA7C-46EE-9BE1-20A40474692A}" presName="hierChild4" presStyleCnt="0"/>
      <dgm:spPr/>
    </dgm:pt>
    <dgm:pt modelId="{339D8824-61E5-4848-9519-3E2F5140B2CC}" type="pres">
      <dgm:prSet presAssocID="{1E0CB229-EA7C-46EE-9BE1-20A40474692A}" presName="hierChild5" presStyleCnt="0"/>
      <dgm:spPr/>
    </dgm:pt>
    <dgm:pt modelId="{2FE5B0F1-D0C7-44C4-8968-A8A8AF1675A9}" type="pres">
      <dgm:prSet presAssocID="{8AE7CD09-61F7-4461-A515-C2E42323B448}" presName="Name37" presStyleLbl="parChTrans1D2" presStyleIdx="1" presStyleCnt="4"/>
      <dgm:spPr/>
    </dgm:pt>
    <dgm:pt modelId="{F460B9C9-199C-428E-AB40-55D95A43F1F9}" type="pres">
      <dgm:prSet presAssocID="{FB621491-02BE-443E-85B8-C9537A48D441}" presName="hierRoot2" presStyleCnt="0">
        <dgm:presLayoutVars>
          <dgm:hierBranch val="init"/>
        </dgm:presLayoutVars>
      </dgm:prSet>
      <dgm:spPr/>
    </dgm:pt>
    <dgm:pt modelId="{F3CF4B5A-0673-4A52-9F63-C8AF6F1285A7}" type="pres">
      <dgm:prSet presAssocID="{FB621491-02BE-443E-85B8-C9537A48D441}" presName="rootComposite" presStyleCnt="0"/>
      <dgm:spPr/>
    </dgm:pt>
    <dgm:pt modelId="{2797D8D1-8E29-4FEB-9C20-69A638AEAE66}" type="pres">
      <dgm:prSet presAssocID="{FB621491-02BE-443E-85B8-C9537A48D441}" presName="rootText" presStyleLbl="node2" presStyleIdx="1" presStyleCnt="3">
        <dgm:presLayoutVars>
          <dgm:chPref val="3"/>
        </dgm:presLayoutVars>
      </dgm:prSet>
      <dgm:spPr/>
    </dgm:pt>
    <dgm:pt modelId="{B7AC494F-5990-48A2-B733-5BF090CA662D}" type="pres">
      <dgm:prSet presAssocID="{FB621491-02BE-443E-85B8-C9537A48D441}" presName="rootConnector" presStyleLbl="node2" presStyleIdx="1" presStyleCnt="3"/>
      <dgm:spPr/>
    </dgm:pt>
    <dgm:pt modelId="{01E0AE6B-D51D-4F7D-BAC6-A5207156F05B}" type="pres">
      <dgm:prSet presAssocID="{FB621491-02BE-443E-85B8-C9537A48D441}" presName="hierChild4" presStyleCnt="0"/>
      <dgm:spPr/>
    </dgm:pt>
    <dgm:pt modelId="{61E690ED-324E-458E-9A81-EB79EAD8D493}" type="pres">
      <dgm:prSet presAssocID="{FB621491-02BE-443E-85B8-C9537A48D441}" presName="hierChild5" presStyleCnt="0"/>
      <dgm:spPr/>
    </dgm:pt>
    <dgm:pt modelId="{E2C515A3-9B74-438F-A57E-E2164497F4DB}" type="pres">
      <dgm:prSet presAssocID="{A3D0A5DF-5685-4FF1-9A5B-696D597FE0B7}" presName="Name37" presStyleLbl="parChTrans1D2" presStyleIdx="2" presStyleCnt="4"/>
      <dgm:spPr/>
    </dgm:pt>
    <dgm:pt modelId="{9BC315B9-ABDC-4FA7-8F45-5FDB119D3B97}" type="pres">
      <dgm:prSet presAssocID="{2C04960D-28A0-4BC9-A693-B6E55AA3289F}" presName="hierRoot2" presStyleCnt="0">
        <dgm:presLayoutVars>
          <dgm:hierBranch val="init"/>
        </dgm:presLayoutVars>
      </dgm:prSet>
      <dgm:spPr/>
    </dgm:pt>
    <dgm:pt modelId="{C1E3832E-5AAE-47D1-9F72-E91E27CABA15}" type="pres">
      <dgm:prSet presAssocID="{2C04960D-28A0-4BC9-A693-B6E55AA3289F}" presName="rootComposite" presStyleCnt="0"/>
      <dgm:spPr/>
    </dgm:pt>
    <dgm:pt modelId="{DD98740D-6F9C-45AD-9DC5-C0394DBC0475}" type="pres">
      <dgm:prSet presAssocID="{2C04960D-28A0-4BC9-A693-B6E55AA3289F}" presName="rootText" presStyleLbl="node2" presStyleIdx="2" presStyleCnt="3">
        <dgm:presLayoutVars>
          <dgm:chPref val="3"/>
        </dgm:presLayoutVars>
      </dgm:prSet>
      <dgm:spPr/>
    </dgm:pt>
    <dgm:pt modelId="{DF1E3E4F-9CE5-46E3-BDCA-D681AB6BA15A}" type="pres">
      <dgm:prSet presAssocID="{2C04960D-28A0-4BC9-A693-B6E55AA3289F}" presName="rootConnector" presStyleLbl="node2" presStyleIdx="2" presStyleCnt="3"/>
      <dgm:spPr/>
    </dgm:pt>
    <dgm:pt modelId="{6508AAB1-B8B8-441A-AB66-B1AA7F9FEE62}" type="pres">
      <dgm:prSet presAssocID="{2C04960D-28A0-4BC9-A693-B6E55AA3289F}" presName="hierChild4" presStyleCnt="0"/>
      <dgm:spPr/>
    </dgm:pt>
    <dgm:pt modelId="{77A501D5-081F-4A10-8EAB-56AB61F28035}" type="pres">
      <dgm:prSet presAssocID="{2C04960D-28A0-4BC9-A693-B6E55AA3289F}" presName="hierChild5" presStyleCnt="0"/>
      <dgm:spPr/>
    </dgm:pt>
    <dgm:pt modelId="{D4FBB6BE-4515-4E33-A0CA-87F9E8B8B22F}" type="pres">
      <dgm:prSet presAssocID="{B5D8F694-0E58-4F54-9458-9CD23117E82E}" presName="hierChild3" presStyleCnt="0"/>
      <dgm:spPr/>
    </dgm:pt>
    <dgm:pt modelId="{1E32D2BA-D656-45A6-A7CE-9FBCA17AFCFD}" type="pres">
      <dgm:prSet presAssocID="{FA04AFFC-17BA-455B-BED5-822C4A458C63}" presName="Name111" presStyleLbl="parChTrans1D2" presStyleIdx="3" presStyleCnt="4"/>
      <dgm:spPr/>
    </dgm:pt>
    <dgm:pt modelId="{19AE59C1-3C20-4A7C-BBBA-1E93BB664E0B}" type="pres">
      <dgm:prSet presAssocID="{93C5FC67-79EC-4FA3-B741-626FFB7C0630}" presName="hierRoot3" presStyleCnt="0">
        <dgm:presLayoutVars>
          <dgm:hierBranch val="init"/>
        </dgm:presLayoutVars>
      </dgm:prSet>
      <dgm:spPr/>
    </dgm:pt>
    <dgm:pt modelId="{39A2546F-8810-4489-AF3B-0CA40276564C}" type="pres">
      <dgm:prSet presAssocID="{93C5FC67-79EC-4FA3-B741-626FFB7C0630}" presName="rootComposite3" presStyleCnt="0"/>
      <dgm:spPr/>
    </dgm:pt>
    <dgm:pt modelId="{291B3C50-BFC5-455F-9D96-704DA04D7CC6}" type="pres">
      <dgm:prSet presAssocID="{93C5FC67-79EC-4FA3-B741-626FFB7C0630}" presName="rootText3" presStyleLbl="asst1" presStyleIdx="0" presStyleCnt="1">
        <dgm:presLayoutVars>
          <dgm:chPref val="3"/>
        </dgm:presLayoutVars>
      </dgm:prSet>
      <dgm:spPr/>
    </dgm:pt>
    <dgm:pt modelId="{87CD1CB3-CFED-4D22-AB48-A6F3F80FED7D}" type="pres">
      <dgm:prSet presAssocID="{93C5FC67-79EC-4FA3-B741-626FFB7C0630}" presName="rootConnector3" presStyleLbl="asst1" presStyleIdx="0" presStyleCnt="1"/>
      <dgm:spPr/>
    </dgm:pt>
    <dgm:pt modelId="{D7FD11F5-FC2A-45F3-B71A-560ED015AB4E}" type="pres">
      <dgm:prSet presAssocID="{93C5FC67-79EC-4FA3-B741-626FFB7C0630}" presName="hierChild6" presStyleCnt="0"/>
      <dgm:spPr/>
    </dgm:pt>
    <dgm:pt modelId="{364C3348-BF97-4286-A292-5016F22A2EB2}" type="pres">
      <dgm:prSet presAssocID="{93C5FC67-79EC-4FA3-B741-626FFB7C0630}" presName="hierChild7" presStyleCnt="0"/>
      <dgm:spPr/>
    </dgm:pt>
  </dgm:ptLst>
  <dgm:cxnLst>
    <dgm:cxn modelId="{9FA6602E-11C7-4F57-A0F8-AD18463A8F6D}" type="presOf" srcId="{1E0CB229-EA7C-46EE-9BE1-20A40474692A}" destId="{2BF199EF-3954-4413-98D4-BF63C6E9FBD4}" srcOrd="0" destOrd="0" presId="urn:microsoft.com/office/officeart/2005/8/layout/orgChart1"/>
    <dgm:cxn modelId="{37E3E039-91A6-45FB-AF45-6149040E6F9E}" type="presOf" srcId="{93C5FC67-79EC-4FA3-B741-626FFB7C0630}" destId="{87CD1CB3-CFED-4D22-AB48-A6F3F80FED7D}" srcOrd="1" destOrd="0" presId="urn:microsoft.com/office/officeart/2005/8/layout/orgChart1"/>
    <dgm:cxn modelId="{D6E7D43B-A3AA-463E-8943-55024A6B8634}" type="presOf" srcId="{8AE7CD09-61F7-4461-A515-C2E42323B448}" destId="{2FE5B0F1-D0C7-44C4-8968-A8A8AF1675A9}" srcOrd="0" destOrd="0" presId="urn:microsoft.com/office/officeart/2005/8/layout/orgChart1"/>
    <dgm:cxn modelId="{0F609240-A805-4659-AFED-D90913AD73D1}" type="presOf" srcId="{E7EAEB48-8664-4936-A739-975B314B7E45}" destId="{0EB6AAD3-65DE-4320-A557-12E511E11FD9}" srcOrd="0" destOrd="0" presId="urn:microsoft.com/office/officeart/2005/8/layout/orgChart1"/>
    <dgm:cxn modelId="{C276A15D-227C-4659-964A-3227FFFE3E35}" type="presOf" srcId="{B5D8F694-0E58-4F54-9458-9CD23117E82E}" destId="{0B410BC6-7FAD-4DFE-ADBE-7CEBB04CC2B7}" srcOrd="1" destOrd="0" presId="urn:microsoft.com/office/officeart/2005/8/layout/orgChart1"/>
    <dgm:cxn modelId="{E4AE3061-B6D1-4490-B0F2-B63C203A060A}" type="presOf" srcId="{FB621491-02BE-443E-85B8-C9537A48D441}" destId="{2797D8D1-8E29-4FEB-9C20-69A638AEAE66}" srcOrd="0" destOrd="0" presId="urn:microsoft.com/office/officeart/2005/8/layout/orgChart1"/>
    <dgm:cxn modelId="{AB12F145-3A1E-4FA2-B8C0-8442360604CF}" srcId="{E7EAEB48-8664-4936-A739-975B314B7E45}" destId="{B5D8F694-0E58-4F54-9458-9CD23117E82E}" srcOrd="0" destOrd="0" parTransId="{5D60B143-2258-44F4-8D43-CF0D89F25BE8}" sibTransId="{51914DB4-BAC5-429F-91FE-59EEC710EB32}"/>
    <dgm:cxn modelId="{5C916648-E9A1-4B54-9BB7-502F01FA8F8E}" type="presOf" srcId="{B5D8F694-0E58-4F54-9458-9CD23117E82E}" destId="{5C4ECB19-04E0-4FB3-808E-A57DF2F85AD8}" srcOrd="0" destOrd="0" presId="urn:microsoft.com/office/officeart/2005/8/layout/orgChart1"/>
    <dgm:cxn modelId="{A7E6B969-42FA-4D6D-AF32-24DB2650DF02}" type="presOf" srcId="{2C04960D-28A0-4BC9-A693-B6E55AA3289F}" destId="{DF1E3E4F-9CE5-46E3-BDCA-D681AB6BA15A}" srcOrd="1" destOrd="0" presId="urn:microsoft.com/office/officeart/2005/8/layout/orgChart1"/>
    <dgm:cxn modelId="{756AF97B-B8BE-4F00-9570-8A35B20ECBC7}" type="presOf" srcId="{1E0CB229-EA7C-46EE-9BE1-20A40474692A}" destId="{D2DB7CA5-AE3B-40FC-A6C5-00FB6A605670}" srcOrd="1" destOrd="0" presId="urn:microsoft.com/office/officeart/2005/8/layout/orgChart1"/>
    <dgm:cxn modelId="{9727F088-682C-4766-95ED-BB4297F7766B}" type="presOf" srcId="{A3D0A5DF-5685-4FF1-9A5B-696D597FE0B7}" destId="{E2C515A3-9B74-438F-A57E-E2164497F4DB}" srcOrd="0" destOrd="0" presId="urn:microsoft.com/office/officeart/2005/8/layout/orgChart1"/>
    <dgm:cxn modelId="{0C4E4B97-F3D2-46E8-A218-3B1A7576BD4D}" srcId="{B5D8F694-0E58-4F54-9458-9CD23117E82E}" destId="{1E0CB229-EA7C-46EE-9BE1-20A40474692A}" srcOrd="1" destOrd="0" parTransId="{78032D46-8EF5-4971-878A-C429D91C6D84}" sibTransId="{039FF3B6-D0D3-485F-988E-42CF1B393BFD}"/>
    <dgm:cxn modelId="{5DD6D6A1-4994-471B-9ACD-1806EFCE48B1}" srcId="{B5D8F694-0E58-4F54-9458-9CD23117E82E}" destId="{FB621491-02BE-443E-85B8-C9537A48D441}" srcOrd="2" destOrd="0" parTransId="{8AE7CD09-61F7-4461-A515-C2E42323B448}" sibTransId="{6BD0EF97-2E62-41C2-8EC8-ADFF40D62DA1}"/>
    <dgm:cxn modelId="{864436A9-BFE2-40CC-BF9E-9F2CDEAD8AF8}" type="presOf" srcId="{FA04AFFC-17BA-455B-BED5-822C4A458C63}" destId="{1E32D2BA-D656-45A6-A7CE-9FBCA17AFCFD}" srcOrd="0" destOrd="0" presId="urn:microsoft.com/office/officeart/2005/8/layout/orgChart1"/>
    <dgm:cxn modelId="{FF2B2FAC-57F8-4017-95A8-7744C275BBA7}" type="presOf" srcId="{FB621491-02BE-443E-85B8-C9537A48D441}" destId="{B7AC494F-5990-48A2-B733-5BF090CA662D}" srcOrd="1" destOrd="0" presId="urn:microsoft.com/office/officeart/2005/8/layout/orgChart1"/>
    <dgm:cxn modelId="{8219FAAF-BB11-4D45-9BED-C6D7CF63B60C}" srcId="{B5D8F694-0E58-4F54-9458-9CD23117E82E}" destId="{93C5FC67-79EC-4FA3-B741-626FFB7C0630}" srcOrd="0" destOrd="0" parTransId="{FA04AFFC-17BA-455B-BED5-822C4A458C63}" sibTransId="{830C8FE6-01C8-4A04-A315-7BABD0F52D90}"/>
    <dgm:cxn modelId="{C3F3D7B1-4EF6-468D-BC95-55A9975E37B6}" srcId="{B5D8F694-0E58-4F54-9458-9CD23117E82E}" destId="{2C04960D-28A0-4BC9-A693-B6E55AA3289F}" srcOrd="3" destOrd="0" parTransId="{A3D0A5DF-5685-4FF1-9A5B-696D597FE0B7}" sibTransId="{FDE966C1-3F95-4AEB-9267-EF7DE1663964}"/>
    <dgm:cxn modelId="{8C7695B9-8285-4970-94B5-7DC7CC001D61}" type="presOf" srcId="{78032D46-8EF5-4971-878A-C429D91C6D84}" destId="{BA7242BC-90A5-41FC-94F1-91AC7A89858F}" srcOrd="0" destOrd="0" presId="urn:microsoft.com/office/officeart/2005/8/layout/orgChart1"/>
    <dgm:cxn modelId="{5C7439C4-9F3D-47D6-93F2-290DBD6E772C}" type="presOf" srcId="{93C5FC67-79EC-4FA3-B741-626FFB7C0630}" destId="{291B3C50-BFC5-455F-9D96-704DA04D7CC6}" srcOrd="0" destOrd="0" presId="urn:microsoft.com/office/officeart/2005/8/layout/orgChart1"/>
    <dgm:cxn modelId="{9258E7E8-9584-4CE2-AE77-EB5EB83BBAD9}" type="presOf" srcId="{2C04960D-28A0-4BC9-A693-B6E55AA3289F}" destId="{DD98740D-6F9C-45AD-9DC5-C0394DBC0475}" srcOrd="0" destOrd="0" presId="urn:microsoft.com/office/officeart/2005/8/layout/orgChart1"/>
    <dgm:cxn modelId="{35E1BCDD-258B-4D88-B8F5-44AF56A1DC1A}" type="presParOf" srcId="{0EB6AAD3-65DE-4320-A557-12E511E11FD9}" destId="{37307381-DB7B-48E9-A523-6CE36913C86C}" srcOrd="0" destOrd="0" presId="urn:microsoft.com/office/officeart/2005/8/layout/orgChart1"/>
    <dgm:cxn modelId="{C7B8E8F7-37A3-40FF-AD90-2F3F98D6BEDF}" type="presParOf" srcId="{37307381-DB7B-48E9-A523-6CE36913C86C}" destId="{3A0B2C21-994B-42F5-9607-24F2662A2271}" srcOrd="0" destOrd="0" presId="urn:microsoft.com/office/officeart/2005/8/layout/orgChart1"/>
    <dgm:cxn modelId="{DA792C23-D537-4EA3-9368-F9F60A66DC17}" type="presParOf" srcId="{3A0B2C21-994B-42F5-9607-24F2662A2271}" destId="{5C4ECB19-04E0-4FB3-808E-A57DF2F85AD8}" srcOrd="0" destOrd="0" presId="urn:microsoft.com/office/officeart/2005/8/layout/orgChart1"/>
    <dgm:cxn modelId="{CF1B6BFC-2ABA-49B0-B5EB-E7CA7DF09624}" type="presParOf" srcId="{3A0B2C21-994B-42F5-9607-24F2662A2271}" destId="{0B410BC6-7FAD-4DFE-ADBE-7CEBB04CC2B7}" srcOrd="1" destOrd="0" presId="urn:microsoft.com/office/officeart/2005/8/layout/orgChart1"/>
    <dgm:cxn modelId="{907832DD-9DB5-416B-8B0A-414CAEE3D4EE}" type="presParOf" srcId="{37307381-DB7B-48E9-A523-6CE36913C86C}" destId="{B391900D-0968-4766-9D47-2799112C7EA0}" srcOrd="1" destOrd="0" presId="urn:microsoft.com/office/officeart/2005/8/layout/orgChart1"/>
    <dgm:cxn modelId="{EA95176B-F19B-488B-98E3-20B4646C51D9}" type="presParOf" srcId="{B391900D-0968-4766-9D47-2799112C7EA0}" destId="{BA7242BC-90A5-41FC-94F1-91AC7A89858F}" srcOrd="0" destOrd="0" presId="urn:microsoft.com/office/officeart/2005/8/layout/orgChart1"/>
    <dgm:cxn modelId="{8CA33FBF-019C-490C-B309-8BE74DDBFEC1}" type="presParOf" srcId="{B391900D-0968-4766-9D47-2799112C7EA0}" destId="{7893187C-F8F2-49A1-8E80-E7F1A132A456}" srcOrd="1" destOrd="0" presId="urn:microsoft.com/office/officeart/2005/8/layout/orgChart1"/>
    <dgm:cxn modelId="{C6AB1C21-F756-469D-AA3D-0232DD643175}" type="presParOf" srcId="{7893187C-F8F2-49A1-8E80-E7F1A132A456}" destId="{886C0B00-A575-4661-A5A2-872CCB422AAE}" srcOrd="0" destOrd="0" presId="urn:microsoft.com/office/officeart/2005/8/layout/orgChart1"/>
    <dgm:cxn modelId="{96D20A2C-D31F-4B42-9569-6DB9533184B8}" type="presParOf" srcId="{886C0B00-A575-4661-A5A2-872CCB422AAE}" destId="{2BF199EF-3954-4413-98D4-BF63C6E9FBD4}" srcOrd="0" destOrd="0" presId="urn:microsoft.com/office/officeart/2005/8/layout/orgChart1"/>
    <dgm:cxn modelId="{D6F1FB95-FBE3-4CFC-8A74-9347ADCF8306}" type="presParOf" srcId="{886C0B00-A575-4661-A5A2-872CCB422AAE}" destId="{D2DB7CA5-AE3B-40FC-A6C5-00FB6A605670}" srcOrd="1" destOrd="0" presId="urn:microsoft.com/office/officeart/2005/8/layout/orgChart1"/>
    <dgm:cxn modelId="{BA11D1AE-C4F9-48A6-A9F6-CB4610030E4F}" type="presParOf" srcId="{7893187C-F8F2-49A1-8E80-E7F1A132A456}" destId="{66851186-89CC-4D5E-8D89-D10D62DEE43D}" srcOrd="1" destOrd="0" presId="urn:microsoft.com/office/officeart/2005/8/layout/orgChart1"/>
    <dgm:cxn modelId="{B05ED3CA-A640-4EB8-A6AA-C7AC1C01C4D7}" type="presParOf" srcId="{7893187C-F8F2-49A1-8E80-E7F1A132A456}" destId="{339D8824-61E5-4848-9519-3E2F5140B2CC}" srcOrd="2" destOrd="0" presId="urn:microsoft.com/office/officeart/2005/8/layout/orgChart1"/>
    <dgm:cxn modelId="{EF4D0E1A-A415-47D7-842F-944F714DFDA8}" type="presParOf" srcId="{B391900D-0968-4766-9D47-2799112C7EA0}" destId="{2FE5B0F1-D0C7-44C4-8968-A8A8AF1675A9}" srcOrd="2" destOrd="0" presId="urn:microsoft.com/office/officeart/2005/8/layout/orgChart1"/>
    <dgm:cxn modelId="{DFD419EA-C378-40DE-95B5-D6C369935F18}" type="presParOf" srcId="{B391900D-0968-4766-9D47-2799112C7EA0}" destId="{F460B9C9-199C-428E-AB40-55D95A43F1F9}" srcOrd="3" destOrd="0" presId="urn:microsoft.com/office/officeart/2005/8/layout/orgChart1"/>
    <dgm:cxn modelId="{20DFB604-58D9-48B0-A3FD-E91B87534E7F}" type="presParOf" srcId="{F460B9C9-199C-428E-AB40-55D95A43F1F9}" destId="{F3CF4B5A-0673-4A52-9F63-C8AF6F1285A7}" srcOrd="0" destOrd="0" presId="urn:microsoft.com/office/officeart/2005/8/layout/orgChart1"/>
    <dgm:cxn modelId="{84B153BB-F425-4551-9BAD-3C4B1199F76E}" type="presParOf" srcId="{F3CF4B5A-0673-4A52-9F63-C8AF6F1285A7}" destId="{2797D8D1-8E29-4FEB-9C20-69A638AEAE66}" srcOrd="0" destOrd="0" presId="urn:microsoft.com/office/officeart/2005/8/layout/orgChart1"/>
    <dgm:cxn modelId="{A0DEACFA-1432-412C-92B7-A3B32B3A8003}" type="presParOf" srcId="{F3CF4B5A-0673-4A52-9F63-C8AF6F1285A7}" destId="{B7AC494F-5990-48A2-B733-5BF090CA662D}" srcOrd="1" destOrd="0" presId="urn:microsoft.com/office/officeart/2005/8/layout/orgChart1"/>
    <dgm:cxn modelId="{B7B44FA7-DA45-4CBA-B9DE-26F454ADCA07}" type="presParOf" srcId="{F460B9C9-199C-428E-AB40-55D95A43F1F9}" destId="{01E0AE6B-D51D-4F7D-BAC6-A5207156F05B}" srcOrd="1" destOrd="0" presId="urn:microsoft.com/office/officeart/2005/8/layout/orgChart1"/>
    <dgm:cxn modelId="{F3CE8013-5652-4CAE-BEFF-867570DEBA81}" type="presParOf" srcId="{F460B9C9-199C-428E-AB40-55D95A43F1F9}" destId="{61E690ED-324E-458E-9A81-EB79EAD8D493}" srcOrd="2" destOrd="0" presId="urn:microsoft.com/office/officeart/2005/8/layout/orgChart1"/>
    <dgm:cxn modelId="{B304AA8F-05F1-4D0C-BCB9-D40C4F3D4C0A}" type="presParOf" srcId="{B391900D-0968-4766-9D47-2799112C7EA0}" destId="{E2C515A3-9B74-438F-A57E-E2164497F4DB}" srcOrd="4" destOrd="0" presId="urn:microsoft.com/office/officeart/2005/8/layout/orgChart1"/>
    <dgm:cxn modelId="{85864D0F-CAE2-45FC-A5F4-58A95256D597}" type="presParOf" srcId="{B391900D-0968-4766-9D47-2799112C7EA0}" destId="{9BC315B9-ABDC-4FA7-8F45-5FDB119D3B97}" srcOrd="5" destOrd="0" presId="urn:microsoft.com/office/officeart/2005/8/layout/orgChart1"/>
    <dgm:cxn modelId="{788559CD-7FEF-464D-9135-71ECC91240E5}" type="presParOf" srcId="{9BC315B9-ABDC-4FA7-8F45-5FDB119D3B97}" destId="{C1E3832E-5AAE-47D1-9F72-E91E27CABA15}" srcOrd="0" destOrd="0" presId="urn:microsoft.com/office/officeart/2005/8/layout/orgChart1"/>
    <dgm:cxn modelId="{BAE596C3-C3CC-41E4-A83C-9B8DC3D2FA9A}" type="presParOf" srcId="{C1E3832E-5AAE-47D1-9F72-E91E27CABA15}" destId="{DD98740D-6F9C-45AD-9DC5-C0394DBC0475}" srcOrd="0" destOrd="0" presId="urn:microsoft.com/office/officeart/2005/8/layout/orgChart1"/>
    <dgm:cxn modelId="{ECCA4D07-13E9-429B-BE3A-2A2EB3D12CF7}" type="presParOf" srcId="{C1E3832E-5AAE-47D1-9F72-E91E27CABA15}" destId="{DF1E3E4F-9CE5-46E3-BDCA-D681AB6BA15A}" srcOrd="1" destOrd="0" presId="urn:microsoft.com/office/officeart/2005/8/layout/orgChart1"/>
    <dgm:cxn modelId="{1173F230-C513-4A70-B3E4-0E686AC96A36}" type="presParOf" srcId="{9BC315B9-ABDC-4FA7-8F45-5FDB119D3B97}" destId="{6508AAB1-B8B8-441A-AB66-B1AA7F9FEE62}" srcOrd="1" destOrd="0" presId="urn:microsoft.com/office/officeart/2005/8/layout/orgChart1"/>
    <dgm:cxn modelId="{C79D1438-0CF4-486C-8576-F390CBA74DCA}" type="presParOf" srcId="{9BC315B9-ABDC-4FA7-8F45-5FDB119D3B97}" destId="{77A501D5-081F-4A10-8EAB-56AB61F28035}" srcOrd="2" destOrd="0" presId="urn:microsoft.com/office/officeart/2005/8/layout/orgChart1"/>
    <dgm:cxn modelId="{817B16F9-7FD1-4B34-BF7E-B16C423518E3}" type="presParOf" srcId="{37307381-DB7B-48E9-A523-6CE36913C86C}" destId="{D4FBB6BE-4515-4E33-A0CA-87F9E8B8B22F}" srcOrd="2" destOrd="0" presId="urn:microsoft.com/office/officeart/2005/8/layout/orgChart1"/>
    <dgm:cxn modelId="{92B2FAF0-C820-48D9-93EE-512018838F7E}" type="presParOf" srcId="{D4FBB6BE-4515-4E33-A0CA-87F9E8B8B22F}" destId="{1E32D2BA-D656-45A6-A7CE-9FBCA17AFCFD}" srcOrd="0" destOrd="0" presId="urn:microsoft.com/office/officeart/2005/8/layout/orgChart1"/>
    <dgm:cxn modelId="{E1374520-18D2-43CF-BBD7-C6E4D510B06A}" type="presParOf" srcId="{D4FBB6BE-4515-4E33-A0CA-87F9E8B8B22F}" destId="{19AE59C1-3C20-4A7C-BBBA-1E93BB664E0B}" srcOrd="1" destOrd="0" presId="urn:microsoft.com/office/officeart/2005/8/layout/orgChart1"/>
    <dgm:cxn modelId="{4F2C858C-8D3D-416B-AA5C-239057F6BDBC}" type="presParOf" srcId="{19AE59C1-3C20-4A7C-BBBA-1E93BB664E0B}" destId="{39A2546F-8810-4489-AF3B-0CA40276564C}" srcOrd="0" destOrd="0" presId="urn:microsoft.com/office/officeart/2005/8/layout/orgChart1"/>
    <dgm:cxn modelId="{AD9BFB0E-B2CD-48A5-9599-B73DFCF0FFC0}" type="presParOf" srcId="{39A2546F-8810-4489-AF3B-0CA40276564C}" destId="{291B3C50-BFC5-455F-9D96-704DA04D7CC6}" srcOrd="0" destOrd="0" presId="urn:microsoft.com/office/officeart/2005/8/layout/orgChart1"/>
    <dgm:cxn modelId="{BC72014A-7E1E-4E77-8E84-E25719F4EA96}" type="presParOf" srcId="{39A2546F-8810-4489-AF3B-0CA40276564C}" destId="{87CD1CB3-CFED-4D22-AB48-A6F3F80FED7D}" srcOrd="1" destOrd="0" presId="urn:microsoft.com/office/officeart/2005/8/layout/orgChart1"/>
    <dgm:cxn modelId="{C6E51DC9-8DA8-45FA-9BAD-ECE1DF829862}" type="presParOf" srcId="{19AE59C1-3C20-4A7C-BBBA-1E93BB664E0B}" destId="{D7FD11F5-FC2A-45F3-B71A-560ED015AB4E}" srcOrd="1" destOrd="0" presId="urn:microsoft.com/office/officeart/2005/8/layout/orgChart1"/>
    <dgm:cxn modelId="{473276EE-4E33-431E-9EFC-9B11C649A78D}" type="presParOf" srcId="{19AE59C1-3C20-4A7C-BBBA-1E93BB664E0B}" destId="{364C3348-BF97-4286-A292-5016F22A2EB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D2BA-D656-45A6-A7CE-9FBCA17AFCFD}">
      <dsp:nvSpPr>
        <dsp:cNvPr id="0" name=""/>
        <dsp:cNvSpPr/>
      </dsp:nvSpPr>
      <dsp:spPr>
        <a:xfrm>
          <a:off x="1176853" y="2210292"/>
          <a:ext cx="91440" cy="350344"/>
        </a:xfrm>
        <a:custGeom>
          <a:avLst/>
          <a:gdLst/>
          <a:ahLst/>
          <a:cxnLst/>
          <a:rect l="0" t="0" r="0" b="0"/>
          <a:pathLst>
            <a:path>
              <a:moveTo>
                <a:pt x="125690" y="0"/>
              </a:moveTo>
              <a:lnTo>
                <a:pt x="125690" y="350344"/>
              </a:lnTo>
              <a:lnTo>
                <a:pt x="45720" y="35034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C515A3-9B74-438F-A57E-E2164497F4DB}">
      <dsp:nvSpPr>
        <dsp:cNvPr id="0" name=""/>
        <dsp:cNvSpPr/>
      </dsp:nvSpPr>
      <dsp:spPr>
        <a:xfrm>
          <a:off x="1302543" y="2210292"/>
          <a:ext cx="921559" cy="700689"/>
        </a:xfrm>
        <a:custGeom>
          <a:avLst/>
          <a:gdLst/>
          <a:ahLst/>
          <a:cxnLst/>
          <a:rect l="0" t="0" r="0" b="0"/>
          <a:pathLst>
            <a:path>
              <a:moveTo>
                <a:pt x="0" y="0"/>
              </a:moveTo>
              <a:lnTo>
                <a:pt x="0" y="620719"/>
              </a:lnTo>
              <a:lnTo>
                <a:pt x="921559" y="620719"/>
              </a:lnTo>
              <a:lnTo>
                <a:pt x="921559" y="700689"/>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5B0F1-D0C7-44C4-8968-A8A8AF1675A9}">
      <dsp:nvSpPr>
        <dsp:cNvPr id="0" name=""/>
        <dsp:cNvSpPr/>
      </dsp:nvSpPr>
      <dsp:spPr>
        <a:xfrm>
          <a:off x="1256823" y="2210292"/>
          <a:ext cx="91440" cy="700689"/>
        </a:xfrm>
        <a:custGeom>
          <a:avLst/>
          <a:gdLst/>
          <a:ahLst/>
          <a:cxnLst/>
          <a:rect l="0" t="0" r="0" b="0"/>
          <a:pathLst>
            <a:path>
              <a:moveTo>
                <a:pt x="45720" y="0"/>
              </a:moveTo>
              <a:lnTo>
                <a:pt x="45720" y="700689"/>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7242BC-90A5-41FC-94F1-91AC7A89858F}">
      <dsp:nvSpPr>
        <dsp:cNvPr id="0" name=""/>
        <dsp:cNvSpPr/>
      </dsp:nvSpPr>
      <dsp:spPr>
        <a:xfrm>
          <a:off x="380984" y="2210292"/>
          <a:ext cx="921559" cy="700689"/>
        </a:xfrm>
        <a:custGeom>
          <a:avLst/>
          <a:gdLst/>
          <a:ahLst/>
          <a:cxnLst/>
          <a:rect l="0" t="0" r="0" b="0"/>
          <a:pathLst>
            <a:path>
              <a:moveTo>
                <a:pt x="921559" y="0"/>
              </a:moveTo>
              <a:lnTo>
                <a:pt x="921559" y="620719"/>
              </a:lnTo>
              <a:lnTo>
                <a:pt x="0" y="620719"/>
              </a:lnTo>
              <a:lnTo>
                <a:pt x="0" y="700689"/>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4ECB19-04E0-4FB3-808E-A57DF2F85AD8}">
      <dsp:nvSpPr>
        <dsp:cNvPr id="0" name=""/>
        <dsp:cNvSpPr/>
      </dsp:nvSpPr>
      <dsp:spPr>
        <a:xfrm>
          <a:off x="921734" y="1829482"/>
          <a:ext cx="761619" cy="38080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Name and position</a:t>
          </a:r>
        </a:p>
      </dsp:txBody>
      <dsp:txXfrm>
        <a:off x="921734" y="1829482"/>
        <a:ext cx="761619" cy="380809"/>
      </dsp:txXfrm>
    </dsp:sp>
    <dsp:sp modelId="{2BF199EF-3954-4413-98D4-BF63C6E9FBD4}">
      <dsp:nvSpPr>
        <dsp:cNvPr id="0" name=""/>
        <dsp:cNvSpPr/>
      </dsp:nvSpPr>
      <dsp:spPr>
        <a:xfrm>
          <a:off x="174" y="2910982"/>
          <a:ext cx="761619" cy="38080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Name and position</a:t>
          </a:r>
        </a:p>
      </dsp:txBody>
      <dsp:txXfrm>
        <a:off x="174" y="2910982"/>
        <a:ext cx="761619" cy="380809"/>
      </dsp:txXfrm>
    </dsp:sp>
    <dsp:sp modelId="{2797D8D1-8E29-4FEB-9C20-69A638AEAE66}">
      <dsp:nvSpPr>
        <dsp:cNvPr id="0" name=""/>
        <dsp:cNvSpPr/>
      </dsp:nvSpPr>
      <dsp:spPr>
        <a:xfrm>
          <a:off x="921734" y="2910982"/>
          <a:ext cx="761619" cy="38080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Name and position</a:t>
          </a:r>
        </a:p>
      </dsp:txBody>
      <dsp:txXfrm>
        <a:off x="921734" y="2910982"/>
        <a:ext cx="761619" cy="380809"/>
      </dsp:txXfrm>
    </dsp:sp>
    <dsp:sp modelId="{DD98740D-6F9C-45AD-9DC5-C0394DBC0475}">
      <dsp:nvSpPr>
        <dsp:cNvPr id="0" name=""/>
        <dsp:cNvSpPr/>
      </dsp:nvSpPr>
      <dsp:spPr>
        <a:xfrm>
          <a:off x="1843293" y="2910982"/>
          <a:ext cx="761619" cy="38080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Name and position</a:t>
          </a:r>
        </a:p>
      </dsp:txBody>
      <dsp:txXfrm>
        <a:off x="1843293" y="2910982"/>
        <a:ext cx="761619" cy="380809"/>
      </dsp:txXfrm>
    </dsp:sp>
    <dsp:sp modelId="{291B3C50-BFC5-455F-9D96-704DA04D7CC6}">
      <dsp:nvSpPr>
        <dsp:cNvPr id="0" name=""/>
        <dsp:cNvSpPr/>
      </dsp:nvSpPr>
      <dsp:spPr>
        <a:xfrm>
          <a:off x="460954" y="2370232"/>
          <a:ext cx="761619" cy="38080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Name and position</a:t>
          </a:r>
        </a:p>
      </dsp:txBody>
      <dsp:txXfrm>
        <a:off x="460954" y="2370232"/>
        <a:ext cx="761619" cy="3808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8A891-9467-4CC7-A491-0A34A0A97538}" type="datetimeFigureOut">
              <a:rPr lang="en-US" smtClean="0"/>
              <a:t>4/19/2018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F9460A-9E81-496F-91AC-92DE7ABF30C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132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133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129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4F9460A-9E81-496F-91AC-92DE7ABF30C4}" type="slidenum">
              <a:rPr lang="en-US" smtClean="0"/>
              <a:t>130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625E72-7062-4D8E-BA99-F07B9DD1F028}"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425435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625E72-7062-4D8E-BA99-F07B9DD1F028}" type="datetimeFigureOut">
              <a:rPr lang="en-US" smtClean="0"/>
              <a:pPr/>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255361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625E72-7062-4D8E-BA99-F07B9DD1F028}" type="datetimeFigureOut">
              <a:rPr lang="en-US" smtClean="0"/>
              <a:pPr/>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328138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720" y="864108"/>
            <a:ext cx="8136904" cy="51206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9344075-90E2-4A31-8695-D32FF83A15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948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625E72-7062-4D8E-BA99-F07B9DD1F028}"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407559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E625E72-7062-4D8E-BA99-F07B9DD1F028}" type="datetimeFigureOut">
              <a:rPr lang="en-US" smtClean="0"/>
              <a:pPr/>
              <a:t>4/19/2018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36898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EE625E72-7062-4D8E-BA99-F07B9DD1F028}" type="datetimeFigureOut">
              <a:rPr lang="en-US" smtClean="0"/>
              <a:pPr/>
              <a:t>4/19/2018</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180370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E625E72-7062-4D8E-BA99-F07B9DD1F028}" type="datetimeFigureOut">
              <a:rPr lang="en-US" smtClean="0"/>
              <a:pPr/>
              <a:t>4/19/2018</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51420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E625E72-7062-4D8E-BA99-F07B9DD1F028}" type="datetimeFigureOut">
              <a:rPr lang="en-US" smtClean="0"/>
              <a:pPr/>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85196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EE625E72-7062-4D8E-BA99-F07B9DD1F028}" type="datetimeFigureOut">
              <a:rPr lang="en-US" smtClean="0"/>
              <a:pPr/>
              <a:t>4/19/2018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287420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EE625E72-7062-4D8E-BA99-F07B9DD1F028}" type="datetimeFigureOut">
              <a:rPr lang="en-US" smtClean="0"/>
              <a:pPr/>
              <a:t>4/19/2018</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BE924555-EAFD-4B2F-96F4-A60706EF2138}" type="slidenum">
              <a:rPr lang="en-US" smtClean="0"/>
              <a:pPr/>
              <a:t>‹#›</a:t>
            </a:fld>
            <a:endParaRPr lang="en-US"/>
          </a:p>
        </p:txBody>
      </p:sp>
    </p:spTree>
    <p:extLst>
      <p:ext uri="{BB962C8B-B14F-4D97-AF65-F5344CB8AC3E}">
        <p14:creationId xmlns:p14="http://schemas.microsoft.com/office/powerpoint/2010/main" val="408282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63961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098665"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892534" y="864108"/>
            <a:ext cx="8676074"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EE625E72-7062-4D8E-BA99-F07B9DD1F028}" type="datetimeFigureOut">
              <a:rPr lang="en-US" smtClean="0"/>
              <a:pPr/>
              <a:t>4/19/2018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E924555-EAFD-4B2F-96F4-A60706EF2138}" type="slidenum">
              <a:rPr lang="en-US" smtClean="0"/>
              <a:pPr/>
              <a:t>‹#›</a:t>
            </a:fld>
            <a:endParaRPr lang="en-US"/>
          </a:p>
        </p:txBody>
      </p:sp>
    </p:spTree>
    <p:extLst>
      <p:ext uri="{BB962C8B-B14F-4D97-AF65-F5344CB8AC3E}">
        <p14:creationId xmlns:p14="http://schemas.microsoft.com/office/powerpoint/2010/main" val="29339570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tutorialsteacher.com/mvc/asp.net-mvc-tutorials" TargetMode="External"/><Relationship Id="rId2" Type="http://schemas.openxmlformats.org/officeDocument/2006/relationships/hyperlink" Target="https://docs.microsoft.com/en-us/aspnet/mvc/overview/" TargetMode="External"/><Relationship Id="rId1" Type="http://schemas.openxmlformats.org/officeDocument/2006/relationships/slideLayout" Target="../slideLayouts/slideLayout2.xml"/><Relationship Id="rId5" Type="http://schemas.openxmlformats.org/officeDocument/2006/relationships/hyperlink" Target="https://habrahabr.ru/post/176001/" TargetMode="External"/><Relationship Id="rId4" Type="http://schemas.openxmlformats.org/officeDocument/2006/relationships/hyperlink" Target="https://habrahabr.ru/post/17599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omnipotent.net/jquery.sparkline/#s-about" TargetMode="External"/><Relationship Id="rId13" Type="http://schemas.openxmlformats.org/officeDocument/2006/relationships/hyperlink" Target="http://codyhouse.co/gem/vertical-timeline/" TargetMode="External"/><Relationship Id="rId18" Type="http://schemas.openxmlformats.org/officeDocument/2006/relationships/hyperlink" Target="http://datamaps.github.io/" TargetMode="External"/><Relationship Id="rId26" Type="http://schemas.openxmlformats.org/officeDocument/2006/relationships/hyperlink" Target="https://github.com/lukehaas/css-loaders" TargetMode="External"/><Relationship Id="rId3" Type="http://schemas.openxmlformats.org/officeDocument/2006/relationships/hyperlink" Target="http://jquery.com/" TargetMode="External"/><Relationship Id="rId21" Type="http://schemas.openxmlformats.org/officeDocument/2006/relationships/hyperlink" Target="https://github.com/flatlogic/awesome-bootstrap-checkbox" TargetMode="External"/><Relationship Id="rId7" Type="http://schemas.openxmlformats.org/officeDocument/2006/relationships/hyperlink" Target="http://github.hubspot.com/pace/docs/welcome/" TargetMode="External"/><Relationship Id="rId12" Type="http://schemas.openxmlformats.org/officeDocument/2006/relationships/hyperlink" Target="https://github.com/CodeSeven/toastr" TargetMode="External"/><Relationship Id="rId17" Type="http://schemas.openxmlformats.org/officeDocument/2006/relationships/hyperlink" Target="https://github.com/kadirahq/flow-router" TargetMode="External"/><Relationship Id="rId25" Type="http://schemas.openxmlformats.org/officeDocument/2006/relationships/hyperlink" Target="http://www.chartjs.org/" TargetMode="External"/><Relationship Id="rId2" Type="http://schemas.openxmlformats.org/officeDocument/2006/relationships/hyperlink" Target="http://getbootstrap.com/" TargetMode="External"/><Relationship Id="rId16" Type="http://schemas.openxmlformats.org/officeDocument/2006/relationships/hyperlink" Target="http://momentjs.com/" TargetMode="External"/><Relationship Id="rId20" Type="http://schemas.openxmlformats.org/officeDocument/2006/relationships/hyperlink" Target="http://summernote.org/" TargetMode="External"/><Relationship Id="rId1" Type="http://schemas.openxmlformats.org/officeDocument/2006/relationships/slideLayout" Target="../slideLayouts/slideLayout2.xml"/><Relationship Id="rId6" Type="http://schemas.openxmlformats.org/officeDocument/2006/relationships/hyperlink" Target="http://www.flotcharts.org/" TargetMode="External"/><Relationship Id="rId11" Type="http://schemas.openxmlformats.org/officeDocument/2006/relationships/hyperlink" Target="https://www.google.com/fonts/specimen/Roboto" TargetMode="External"/><Relationship Id="rId24" Type="http://schemas.openxmlformats.org/officeDocument/2006/relationships/hyperlink" Target="https://github.com/bassjobsen/Bootstrap-3-Typeahead" TargetMode="External"/><Relationship Id="rId5" Type="http://schemas.openxmlformats.org/officeDocument/2006/relationships/hyperlink" Target="https://datatables.net/" TargetMode="External"/><Relationship Id="rId15" Type="http://schemas.openxmlformats.org/officeDocument/2006/relationships/hyperlink" Target="http://d3js.org/" TargetMode="External"/><Relationship Id="rId23" Type="http://schemas.openxmlformats.org/officeDocument/2006/relationships/hyperlink" Target="https://github.com/angular-ui/ui-select" TargetMode="External"/><Relationship Id="rId10" Type="http://schemas.openxmlformats.org/officeDocument/2006/relationships/hyperlink" Target="http://www.pixeden.com/psd-mock-up-templates/the-new-macbook-psd-mockup" TargetMode="External"/><Relationship Id="rId19" Type="http://schemas.openxmlformats.org/officeDocument/2006/relationships/hyperlink" Target="http://abpetkov.github.io/switchery/" TargetMode="External"/><Relationship Id="rId4" Type="http://schemas.openxmlformats.org/officeDocument/2006/relationships/hyperlink" Target="http://jqueryui.com/" TargetMode="External"/><Relationship Id="rId9" Type="http://schemas.openxmlformats.org/officeDocument/2006/relationships/hyperlink" Target="https://github.com/dbushell/Nestable" TargetMode="External"/><Relationship Id="rId14" Type="http://schemas.openxmlformats.org/officeDocument/2006/relationships/hyperlink" Target="https://www.meteor.com/" TargetMode="External"/><Relationship Id="rId22" Type="http://schemas.openxmlformats.org/officeDocument/2006/relationships/hyperlink" Target="https://select2.github.io/"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tackoverflow.com/questions/14525811/asp-net-mvc-syntax" TargetMode="External"/><Relationship Id="rId2" Type="http://schemas.openxmlformats.org/officeDocument/2006/relationships/hyperlink" Target="https://stackoverflow.com/questions/649428/asp-net-special-tag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entityframeworktutorial.net/entityframework6/introduction.aspx" TargetMode="External"/><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http://www.entityframeworktutorial.net/querying-entity-graph-in-entity-framework.aspx"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o-RO" dirty="0"/>
              <a:t>TEHNOLOGII</a:t>
            </a:r>
            <a:r>
              <a:rPr lang="en-US" dirty="0"/>
              <a:t> WEB</a:t>
            </a:r>
          </a:p>
        </p:txBody>
      </p:sp>
      <p:sp>
        <p:nvSpPr>
          <p:cNvPr id="3" name="Subtitle 2"/>
          <p:cNvSpPr>
            <a:spLocks noGrp="1"/>
          </p:cNvSpPr>
          <p:nvPr>
            <p:ph type="subTitle" idx="1"/>
          </p:nvPr>
        </p:nvSpPr>
        <p:spPr/>
        <p:txBody>
          <a:bodyPr/>
          <a:lstStyle/>
          <a:p>
            <a:r>
              <a:rPr lang="en-US" dirty="0"/>
              <a:t>antohi.ionel@gmail.com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1ADC2A0-8069-4B1E-9BE7-01CD27DC38FC}"/>
              </a:ext>
            </a:extLst>
          </p:cNvPr>
          <p:cNvPicPr>
            <a:picLocks noChangeAspect="1"/>
          </p:cNvPicPr>
          <p:nvPr/>
        </p:nvPicPr>
        <p:blipFill rotWithShape="1">
          <a:blip r:embed="rId2"/>
          <a:srcRect l="5453" r="11234"/>
          <a:stretch/>
        </p:blipFill>
        <p:spPr>
          <a:xfrm>
            <a:off x="4358173" y="758952"/>
            <a:ext cx="5829301" cy="5330952"/>
          </a:xfrm>
          <a:prstGeom prst="rect">
            <a:avLst/>
          </a:prstGeom>
        </p:spPr>
      </p:pic>
      <p:sp>
        <p:nvSpPr>
          <p:cNvPr id="2" name="Title 1">
            <a:extLst>
              <a:ext uri="{FF2B5EF4-FFF2-40B4-BE49-F238E27FC236}">
                <a16:creationId xmlns:a16="http://schemas.microsoft.com/office/drawing/2014/main" id="{A6EA0242-6445-499F-BC79-A025E4E4AD09}"/>
              </a:ext>
            </a:extLst>
          </p:cNvPr>
          <p:cNvSpPr>
            <a:spLocks noGrp="1"/>
          </p:cNvSpPr>
          <p:nvPr>
            <p:ph type="title"/>
          </p:nvPr>
        </p:nvSpPr>
        <p:spPr>
          <a:xfrm>
            <a:off x="191344" y="1123495"/>
            <a:ext cx="2210611" cy="1283461"/>
          </a:xfrm>
        </p:spPr>
        <p:txBody>
          <a:bodyPr anchor="b">
            <a:normAutofit/>
          </a:bodyPr>
          <a:lstStyle/>
          <a:p>
            <a:pPr algn="ctr"/>
            <a:r>
              <a:rPr lang="en-US" sz="2100" dirty="0"/>
              <a:t>APP ROUTE</a:t>
            </a:r>
          </a:p>
        </p:txBody>
      </p:sp>
      <p:sp>
        <p:nvSpPr>
          <p:cNvPr id="9" name="Content Placeholder 8"/>
          <p:cNvSpPr>
            <a:spLocks noGrp="1"/>
          </p:cNvSpPr>
          <p:nvPr>
            <p:ph idx="1"/>
          </p:nvPr>
        </p:nvSpPr>
        <p:spPr>
          <a:xfrm>
            <a:off x="263352" y="2406956"/>
            <a:ext cx="2210611" cy="3498980"/>
          </a:xfrm>
        </p:spPr>
        <p:txBody>
          <a:bodyPr anchor="t">
            <a:normAutofit fontScale="85000" lnSpcReduction="10000"/>
          </a:bodyPr>
          <a:lstStyle/>
          <a:p>
            <a:pPr marL="0" indent="0" algn="just">
              <a:lnSpc>
                <a:spcPct val="110000"/>
              </a:lnSpc>
              <a:buNone/>
            </a:pPr>
            <a:r>
              <a:rPr lang="en-US" sz="1400" dirty="0">
                <a:solidFill>
                  <a:schemeClr val="bg1"/>
                </a:solidFill>
              </a:rPr>
              <a:t>ASP.NET introduced Routing to eliminate needs of mapping each URL with a physical file. Routing enable us to define URL pattern that maps to the request handler. This request handler can be a file or class. In ASP.NET Webform application, request handler is .</a:t>
            </a:r>
            <a:r>
              <a:rPr lang="en-US" sz="1400" dirty="0" err="1">
                <a:solidFill>
                  <a:schemeClr val="bg1"/>
                </a:solidFill>
              </a:rPr>
              <a:t>aspx</a:t>
            </a:r>
            <a:r>
              <a:rPr lang="en-US" sz="1400" dirty="0">
                <a:solidFill>
                  <a:schemeClr val="bg1"/>
                </a:solidFill>
              </a:rPr>
              <a:t> file and in MVC, it is Controller class and Action method. For example, http://domain/students can be mapped to http://domain/studentsinfo.aspx in ASP.NET Webforms and the same URL can be mapped to Student Controller and Index action method in MVC.</a:t>
            </a:r>
          </a:p>
        </p:txBody>
      </p:sp>
    </p:spTree>
    <p:extLst>
      <p:ext uri="{BB962C8B-B14F-4D97-AF65-F5344CB8AC3E}">
        <p14:creationId xmlns:p14="http://schemas.microsoft.com/office/powerpoint/2010/main" val="1833575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B284C4-0CC3-4BAD-9648-17678950BA14}"/>
              </a:ext>
            </a:extLst>
          </p:cNvPr>
          <p:cNvPicPr>
            <a:picLocks noGrp="1" noChangeAspect="1"/>
          </p:cNvPicPr>
          <p:nvPr>
            <p:ph idx="1"/>
          </p:nvPr>
        </p:nvPicPr>
        <p:blipFill>
          <a:blip r:embed="rId2"/>
          <a:stretch>
            <a:fillRect/>
          </a:stretch>
        </p:blipFill>
        <p:spPr>
          <a:xfrm>
            <a:off x="2711625" y="764704"/>
            <a:ext cx="4176464" cy="2917689"/>
          </a:xfrm>
          <a:prstGeom prst="rect">
            <a:avLst/>
          </a:prstGeom>
        </p:spPr>
      </p:pic>
      <p:sp>
        <p:nvSpPr>
          <p:cNvPr id="3" name="Title 2">
            <a:extLst>
              <a:ext uri="{FF2B5EF4-FFF2-40B4-BE49-F238E27FC236}">
                <a16:creationId xmlns:a16="http://schemas.microsoft.com/office/drawing/2014/main" id="{65E32C53-A392-4609-89BB-90DD14B81692}"/>
              </a:ext>
            </a:extLst>
          </p:cNvPr>
          <p:cNvSpPr>
            <a:spLocks noGrp="1"/>
          </p:cNvSpPr>
          <p:nvPr>
            <p:ph type="title"/>
          </p:nvPr>
        </p:nvSpPr>
        <p:spPr/>
        <p:txBody>
          <a:bodyPr/>
          <a:lstStyle/>
          <a:p>
            <a:pPr algn="ctr"/>
            <a:r>
              <a:rPr lang="en-US" dirty="0"/>
              <a:t>How to Map </a:t>
            </a:r>
            <a:r>
              <a:rPr lang="en-US" dirty="0" err="1"/>
              <a:t>Obj</a:t>
            </a:r>
            <a:r>
              <a:rPr lang="en-US" dirty="0"/>
              <a:t>?</a:t>
            </a:r>
          </a:p>
        </p:txBody>
      </p:sp>
      <p:pic>
        <p:nvPicPr>
          <p:cNvPr id="5" name="Picture 4">
            <a:extLst>
              <a:ext uri="{FF2B5EF4-FFF2-40B4-BE49-F238E27FC236}">
                <a16:creationId xmlns:a16="http://schemas.microsoft.com/office/drawing/2014/main" id="{7EE57A8E-1ECA-4C06-8B0A-DBB06E7D94FE}"/>
              </a:ext>
            </a:extLst>
          </p:cNvPr>
          <p:cNvPicPr>
            <a:picLocks noChangeAspect="1"/>
          </p:cNvPicPr>
          <p:nvPr/>
        </p:nvPicPr>
        <p:blipFill>
          <a:blip r:embed="rId3"/>
          <a:stretch>
            <a:fillRect/>
          </a:stretch>
        </p:blipFill>
        <p:spPr>
          <a:xfrm>
            <a:off x="6600056" y="3360549"/>
            <a:ext cx="5133975" cy="2705100"/>
          </a:xfrm>
          <a:prstGeom prst="rect">
            <a:avLst/>
          </a:prstGeom>
        </p:spPr>
      </p:pic>
      <p:sp>
        <p:nvSpPr>
          <p:cNvPr id="6" name="TextBox 5">
            <a:extLst>
              <a:ext uri="{FF2B5EF4-FFF2-40B4-BE49-F238E27FC236}">
                <a16:creationId xmlns:a16="http://schemas.microsoft.com/office/drawing/2014/main" id="{A2A83A59-2371-42CA-8574-1824A3CC15E0}"/>
              </a:ext>
            </a:extLst>
          </p:cNvPr>
          <p:cNvSpPr txBox="1"/>
          <p:nvPr/>
        </p:nvSpPr>
        <p:spPr>
          <a:xfrm>
            <a:off x="7032104" y="796612"/>
            <a:ext cx="2361544" cy="584775"/>
          </a:xfrm>
          <a:prstGeom prst="rect">
            <a:avLst/>
          </a:prstGeom>
          <a:noFill/>
        </p:spPr>
        <p:txBody>
          <a:bodyPr wrap="none" rtlCol="0">
            <a:spAutoFit/>
          </a:bodyPr>
          <a:lstStyle/>
          <a:p>
            <a:r>
              <a:rPr lang="en-US" sz="3200" dirty="0"/>
              <a:t>USER INPUT</a:t>
            </a:r>
          </a:p>
        </p:txBody>
      </p:sp>
      <p:sp>
        <p:nvSpPr>
          <p:cNvPr id="7" name="TextBox 6">
            <a:extLst>
              <a:ext uri="{FF2B5EF4-FFF2-40B4-BE49-F238E27FC236}">
                <a16:creationId xmlns:a16="http://schemas.microsoft.com/office/drawing/2014/main" id="{14B66EEB-F2ED-4C29-B90A-44305255ECB1}"/>
              </a:ext>
            </a:extLst>
          </p:cNvPr>
          <p:cNvSpPr txBox="1"/>
          <p:nvPr/>
        </p:nvSpPr>
        <p:spPr>
          <a:xfrm>
            <a:off x="4151784" y="5419318"/>
            <a:ext cx="2349939" cy="646331"/>
          </a:xfrm>
          <a:prstGeom prst="rect">
            <a:avLst/>
          </a:prstGeom>
          <a:noFill/>
        </p:spPr>
        <p:txBody>
          <a:bodyPr wrap="none" rtlCol="0">
            <a:spAutoFit/>
          </a:bodyPr>
          <a:lstStyle/>
          <a:p>
            <a:r>
              <a:rPr lang="en-US" sz="3600" dirty="0"/>
              <a:t>APP LOGIC</a:t>
            </a:r>
          </a:p>
        </p:txBody>
      </p:sp>
    </p:spTree>
    <p:extLst>
      <p:ext uri="{BB962C8B-B14F-4D97-AF65-F5344CB8AC3E}">
        <p14:creationId xmlns:p14="http://schemas.microsoft.com/office/powerpoint/2010/main" val="37511386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67BCC6-7131-460D-99C4-5A82E2DFF6A1}"/>
              </a:ext>
            </a:extLst>
          </p:cNvPr>
          <p:cNvPicPr>
            <a:picLocks noGrp="1" noChangeAspect="1"/>
          </p:cNvPicPr>
          <p:nvPr>
            <p:ph idx="1"/>
          </p:nvPr>
        </p:nvPicPr>
        <p:blipFill>
          <a:blip r:embed="rId2"/>
          <a:stretch>
            <a:fillRect/>
          </a:stretch>
        </p:blipFill>
        <p:spPr>
          <a:xfrm>
            <a:off x="2783632" y="764704"/>
            <a:ext cx="6229350" cy="3152775"/>
          </a:xfrm>
          <a:prstGeom prst="rect">
            <a:avLst/>
          </a:prstGeom>
        </p:spPr>
      </p:pic>
      <p:sp>
        <p:nvSpPr>
          <p:cNvPr id="3" name="Title 2">
            <a:extLst>
              <a:ext uri="{FF2B5EF4-FFF2-40B4-BE49-F238E27FC236}">
                <a16:creationId xmlns:a16="http://schemas.microsoft.com/office/drawing/2014/main" id="{F65730B6-B603-4E6E-A249-4C04A056E44C}"/>
              </a:ext>
            </a:extLst>
          </p:cNvPr>
          <p:cNvSpPr>
            <a:spLocks noGrp="1"/>
          </p:cNvSpPr>
          <p:nvPr>
            <p:ph type="title"/>
          </p:nvPr>
        </p:nvSpPr>
        <p:spPr/>
        <p:txBody>
          <a:bodyPr/>
          <a:lstStyle/>
          <a:p>
            <a:r>
              <a:rPr lang="en-US" dirty="0"/>
              <a:t>Login</a:t>
            </a:r>
            <a:br>
              <a:rPr lang="en-US" dirty="0"/>
            </a:br>
            <a:r>
              <a:rPr lang="en-US" dirty="0"/>
              <a:t>Controller</a:t>
            </a:r>
          </a:p>
        </p:txBody>
      </p:sp>
      <p:pic>
        <p:nvPicPr>
          <p:cNvPr id="6" name="Picture 5">
            <a:extLst>
              <a:ext uri="{FF2B5EF4-FFF2-40B4-BE49-F238E27FC236}">
                <a16:creationId xmlns:a16="http://schemas.microsoft.com/office/drawing/2014/main" id="{850D870B-165E-48C3-B323-2571B6790ECA}"/>
              </a:ext>
            </a:extLst>
          </p:cNvPr>
          <p:cNvPicPr>
            <a:picLocks noChangeAspect="1"/>
          </p:cNvPicPr>
          <p:nvPr/>
        </p:nvPicPr>
        <p:blipFill>
          <a:blip r:embed="rId3"/>
          <a:stretch>
            <a:fillRect/>
          </a:stretch>
        </p:blipFill>
        <p:spPr>
          <a:xfrm>
            <a:off x="5951984" y="4131146"/>
            <a:ext cx="5810250" cy="1962150"/>
          </a:xfrm>
          <a:prstGeom prst="rect">
            <a:avLst/>
          </a:prstGeom>
        </p:spPr>
      </p:pic>
      <p:sp>
        <p:nvSpPr>
          <p:cNvPr id="7" name="TextBox 6">
            <a:extLst>
              <a:ext uri="{FF2B5EF4-FFF2-40B4-BE49-F238E27FC236}">
                <a16:creationId xmlns:a16="http://schemas.microsoft.com/office/drawing/2014/main" id="{E7544C96-4E71-4E86-B75B-C65E7A29383F}"/>
              </a:ext>
            </a:extLst>
          </p:cNvPr>
          <p:cNvSpPr txBox="1"/>
          <p:nvPr/>
        </p:nvSpPr>
        <p:spPr>
          <a:xfrm>
            <a:off x="9059347" y="620688"/>
            <a:ext cx="771365" cy="646331"/>
          </a:xfrm>
          <a:prstGeom prst="rect">
            <a:avLst/>
          </a:prstGeom>
          <a:noFill/>
        </p:spPr>
        <p:txBody>
          <a:bodyPr wrap="none" rtlCol="0">
            <a:spAutoFit/>
          </a:bodyPr>
          <a:lstStyle/>
          <a:p>
            <a:r>
              <a:rPr lang="en-US" sz="3600" dirty="0"/>
              <a:t>M1</a:t>
            </a:r>
            <a:endParaRPr lang="en-US" dirty="0"/>
          </a:p>
        </p:txBody>
      </p:sp>
      <p:sp>
        <p:nvSpPr>
          <p:cNvPr id="8" name="TextBox 7">
            <a:extLst>
              <a:ext uri="{FF2B5EF4-FFF2-40B4-BE49-F238E27FC236}">
                <a16:creationId xmlns:a16="http://schemas.microsoft.com/office/drawing/2014/main" id="{F1DF1073-F66C-4EB4-A5EF-1E8E7C5CD622}"/>
              </a:ext>
            </a:extLst>
          </p:cNvPr>
          <p:cNvSpPr txBox="1"/>
          <p:nvPr/>
        </p:nvSpPr>
        <p:spPr>
          <a:xfrm>
            <a:off x="5015880" y="5517232"/>
            <a:ext cx="800219" cy="646331"/>
          </a:xfrm>
          <a:prstGeom prst="rect">
            <a:avLst/>
          </a:prstGeom>
          <a:noFill/>
        </p:spPr>
        <p:txBody>
          <a:bodyPr wrap="none" rtlCol="0">
            <a:spAutoFit/>
          </a:bodyPr>
          <a:lstStyle/>
          <a:p>
            <a:r>
              <a:rPr lang="en-US" sz="3600" dirty="0"/>
              <a:t>M2</a:t>
            </a:r>
            <a:endParaRPr lang="en-US" dirty="0"/>
          </a:p>
        </p:txBody>
      </p:sp>
    </p:spTree>
    <p:extLst>
      <p:ext uri="{BB962C8B-B14F-4D97-AF65-F5344CB8AC3E}">
        <p14:creationId xmlns:p14="http://schemas.microsoft.com/office/powerpoint/2010/main" val="41445173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1F5EF-F99D-41B5-B081-5BD327119562}"/>
              </a:ext>
            </a:extLst>
          </p:cNvPr>
          <p:cNvSpPr>
            <a:spLocks noGrp="1"/>
          </p:cNvSpPr>
          <p:nvPr>
            <p:ph idx="1"/>
          </p:nvPr>
        </p:nvSpPr>
        <p:spPr>
          <a:xfrm>
            <a:off x="2855640" y="864108"/>
            <a:ext cx="8856984" cy="1916820"/>
          </a:xfrm>
        </p:spPr>
        <p:txBody>
          <a:bodyPr/>
          <a:lstStyle/>
          <a:p>
            <a:pPr marL="0" indent="0" algn="just">
              <a:buNone/>
            </a:pPr>
            <a:r>
              <a:rPr lang="en-US" dirty="0"/>
              <a:t>Now let’s start with the default mapping. To do this you just map the classes without adding any parameters. </a:t>
            </a:r>
            <a:r>
              <a:rPr lang="en-US" dirty="0" err="1"/>
              <a:t>AutoMapper</a:t>
            </a:r>
            <a:r>
              <a:rPr lang="en-US" dirty="0"/>
              <a:t> will automatically map properties with the same name. So in this example that would be the </a:t>
            </a:r>
            <a:r>
              <a:rPr lang="en-US" b="1" dirty="0"/>
              <a:t>Credential</a:t>
            </a:r>
            <a:r>
              <a:rPr lang="en-US" dirty="0"/>
              <a:t> and </a:t>
            </a:r>
            <a:r>
              <a:rPr lang="en-US" b="1" dirty="0"/>
              <a:t>Password</a:t>
            </a:r>
            <a:r>
              <a:rPr lang="en-US" dirty="0"/>
              <a:t> fields. This leaves the </a:t>
            </a:r>
            <a:r>
              <a:rPr lang="en-US" b="1" dirty="0" err="1"/>
              <a:t>LoginIp</a:t>
            </a:r>
            <a:r>
              <a:rPr lang="en-US" b="1" dirty="0"/>
              <a:t>,</a:t>
            </a:r>
            <a:r>
              <a:rPr lang="en-US" dirty="0"/>
              <a:t> </a:t>
            </a:r>
            <a:r>
              <a:rPr lang="en-US" b="1" dirty="0" err="1"/>
              <a:t>LoginDateTime</a:t>
            </a:r>
            <a:r>
              <a:rPr lang="en-US" dirty="0"/>
              <a:t> field in </a:t>
            </a:r>
            <a:r>
              <a:rPr lang="en-US" dirty="0" err="1"/>
              <a:t>ULoginData</a:t>
            </a:r>
            <a:r>
              <a:rPr lang="en-US" dirty="0"/>
              <a:t> not mapped as there is not an equivalent property in the </a:t>
            </a:r>
            <a:r>
              <a:rPr lang="en-US" b="1" dirty="0" err="1"/>
              <a:t>UserLogin</a:t>
            </a:r>
            <a:r>
              <a:rPr lang="en-US" dirty="0"/>
              <a:t> class.</a:t>
            </a:r>
          </a:p>
        </p:txBody>
      </p:sp>
      <p:sp>
        <p:nvSpPr>
          <p:cNvPr id="3" name="Title 2">
            <a:extLst>
              <a:ext uri="{FF2B5EF4-FFF2-40B4-BE49-F238E27FC236}">
                <a16:creationId xmlns:a16="http://schemas.microsoft.com/office/drawing/2014/main" id="{6BB613A0-D77B-4C41-96B7-D37B98F7F158}"/>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2A243C6A-D03A-4F9F-B2BE-D1E853B66305}"/>
              </a:ext>
            </a:extLst>
          </p:cNvPr>
          <p:cNvPicPr>
            <a:picLocks noChangeAspect="1"/>
          </p:cNvPicPr>
          <p:nvPr/>
        </p:nvPicPr>
        <p:blipFill>
          <a:blip r:embed="rId2"/>
          <a:stretch>
            <a:fillRect/>
          </a:stretch>
        </p:blipFill>
        <p:spPr>
          <a:xfrm>
            <a:off x="2859079" y="2751099"/>
            <a:ext cx="8853546" cy="2026612"/>
          </a:xfrm>
          <a:prstGeom prst="rect">
            <a:avLst/>
          </a:prstGeom>
        </p:spPr>
      </p:pic>
    </p:spTree>
    <p:extLst>
      <p:ext uri="{BB962C8B-B14F-4D97-AF65-F5344CB8AC3E}">
        <p14:creationId xmlns:p14="http://schemas.microsoft.com/office/powerpoint/2010/main" val="13166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B1531D-7D1D-4FE3-B00C-D8846829D3A0}"/>
              </a:ext>
            </a:extLst>
          </p:cNvPr>
          <p:cNvSpPr>
            <a:spLocks noGrp="1"/>
          </p:cNvSpPr>
          <p:nvPr>
            <p:ph idx="1"/>
          </p:nvPr>
        </p:nvSpPr>
        <p:spPr>
          <a:xfrm>
            <a:off x="2855640" y="864108"/>
            <a:ext cx="8856984" cy="1556780"/>
          </a:xfrm>
        </p:spPr>
        <p:txBody>
          <a:bodyPr/>
          <a:lstStyle/>
          <a:p>
            <a:pPr marL="0" indent="0">
              <a:buNone/>
            </a:pPr>
            <a:r>
              <a:rPr lang="en-US" dirty="0"/>
              <a:t>The syntax for a mapping is </a:t>
            </a:r>
            <a:r>
              <a:rPr lang="en-US" b="1" dirty="0" err="1"/>
              <a:t>Mapper.CreateMap</a:t>
            </a:r>
            <a:r>
              <a:rPr lang="en-US" b="1" dirty="0"/>
              <a:t>&lt;T1, T2&gt;() </a:t>
            </a:r>
            <a:r>
              <a:rPr lang="en-US" dirty="0"/>
              <a:t>using the proper types. In this example T1 will be the </a:t>
            </a:r>
            <a:r>
              <a:rPr lang="en-US" b="1" dirty="0" err="1"/>
              <a:t>UserLogin</a:t>
            </a:r>
            <a:r>
              <a:rPr lang="en-US" dirty="0"/>
              <a:t> class and T2 will be the </a:t>
            </a:r>
            <a:r>
              <a:rPr lang="en-US" b="1" dirty="0" err="1"/>
              <a:t>ULoginData</a:t>
            </a:r>
            <a:r>
              <a:rPr lang="en-US" dirty="0"/>
              <a:t> class. Below is a snippet with only using the default mapping.</a:t>
            </a:r>
          </a:p>
        </p:txBody>
      </p:sp>
      <p:sp>
        <p:nvSpPr>
          <p:cNvPr id="3" name="Title 2">
            <a:extLst>
              <a:ext uri="{FF2B5EF4-FFF2-40B4-BE49-F238E27FC236}">
                <a16:creationId xmlns:a16="http://schemas.microsoft.com/office/drawing/2014/main" id="{AC8BF295-43AD-4073-86A7-A1065900168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D2119B2-F189-4F51-A629-8BD75A9B7562}"/>
              </a:ext>
            </a:extLst>
          </p:cNvPr>
          <p:cNvPicPr>
            <a:picLocks noChangeAspect="1"/>
          </p:cNvPicPr>
          <p:nvPr/>
        </p:nvPicPr>
        <p:blipFill>
          <a:blip r:embed="rId2"/>
          <a:stretch>
            <a:fillRect/>
          </a:stretch>
        </p:blipFill>
        <p:spPr>
          <a:xfrm>
            <a:off x="2999656" y="2276872"/>
            <a:ext cx="8395194" cy="2232248"/>
          </a:xfrm>
          <a:prstGeom prst="rect">
            <a:avLst/>
          </a:prstGeom>
        </p:spPr>
      </p:pic>
      <p:sp>
        <p:nvSpPr>
          <p:cNvPr id="6" name="TextBox 5">
            <a:extLst>
              <a:ext uri="{FF2B5EF4-FFF2-40B4-BE49-F238E27FC236}">
                <a16:creationId xmlns:a16="http://schemas.microsoft.com/office/drawing/2014/main" id="{7415D9F2-8B1C-4E42-AF19-BD4C03DF9077}"/>
              </a:ext>
            </a:extLst>
          </p:cNvPr>
          <p:cNvSpPr txBox="1"/>
          <p:nvPr/>
        </p:nvSpPr>
        <p:spPr>
          <a:xfrm>
            <a:off x="3431704" y="4797152"/>
            <a:ext cx="6504025" cy="369332"/>
          </a:xfrm>
          <a:prstGeom prst="rect">
            <a:avLst/>
          </a:prstGeom>
          <a:noFill/>
        </p:spPr>
        <p:txBody>
          <a:bodyPr wrap="none" rtlCol="0">
            <a:spAutoFit/>
          </a:bodyPr>
          <a:lstStyle/>
          <a:p>
            <a:r>
              <a:rPr lang="en-US" b="1" dirty="0" err="1"/>
              <a:t>AutoMapper</a:t>
            </a:r>
            <a:r>
              <a:rPr lang="en-US" b="1" dirty="0"/>
              <a:t> Repo </a:t>
            </a:r>
            <a:r>
              <a:rPr lang="en-US" dirty="0"/>
              <a:t>- https://github.com/AutoMapper/AutoMapper</a:t>
            </a:r>
          </a:p>
        </p:txBody>
      </p:sp>
      <p:sp>
        <p:nvSpPr>
          <p:cNvPr id="7" name="TextBox 6">
            <a:extLst>
              <a:ext uri="{FF2B5EF4-FFF2-40B4-BE49-F238E27FC236}">
                <a16:creationId xmlns:a16="http://schemas.microsoft.com/office/drawing/2014/main" id="{E3F8869D-3936-43D2-A48C-179345B9BD79}"/>
              </a:ext>
            </a:extLst>
          </p:cNvPr>
          <p:cNvSpPr txBox="1"/>
          <p:nvPr/>
        </p:nvSpPr>
        <p:spPr>
          <a:xfrm>
            <a:off x="3431704" y="5166484"/>
            <a:ext cx="6670865" cy="369332"/>
          </a:xfrm>
          <a:prstGeom prst="rect">
            <a:avLst/>
          </a:prstGeom>
          <a:noFill/>
        </p:spPr>
        <p:txBody>
          <a:bodyPr wrap="none" rtlCol="0">
            <a:spAutoFit/>
          </a:bodyPr>
          <a:lstStyle/>
          <a:p>
            <a:r>
              <a:rPr lang="en-US" b="1" dirty="0" err="1"/>
              <a:t>AutoMapper</a:t>
            </a:r>
            <a:r>
              <a:rPr lang="en-US" b="1" dirty="0"/>
              <a:t> Doc </a:t>
            </a:r>
            <a:r>
              <a:rPr lang="en-US" dirty="0"/>
              <a:t>- http://docs.automapper.org/en/stable/index.html</a:t>
            </a:r>
          </a:p>
        </p:txBody>
      </p:sp>
    </p:spTree>
    <p:extLst>
      <p:ext uri="{BB962C8B-B14F-4D97-AF65-F5344CB8AC3E}">
        <p14:creationId xmlns:p14="http://schemas.microsoft.com/office/powerpoint/2010/main" val="2253214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DC2C0-6FB7-4572-9918-2A2FD8024F9F}"/>
              </a:ext>
            </a:extLst>
          </p:cNvPr>
          <p:cNvSpPr>
            <a:spLocks noGrp="1"/>
          </p:cNvSpPr>
          <p:nvPr>
            <p:ph type="ctrTitle"/>
          </p:nvPr>
        </p:nvSpPr>
        <p:spPr/>
        <p:txBody>
          <a:bodyPr/>
          <a:lstStyle/>
          <a:p>
            <a:r>
              <a:rPr lang="en-US" dirty="0" err="1"/>
              <a:t>Auth</a:t>
            </a:r>
            <a:r>
              <a:rPr lang="en-US" dirty="0"/>
              <a:t> &amp; User Session</a:t>
            </a:r>
          </a:p>
        </p:txBody>
      </p:sp>
      <p:sp>
        <p:nvSpPr>
          <p:cNvPr id="5" name="Subtitle 4">
            <a:extLst>
              <a:ext uri="{FF2B5EF4-FFF2-40B4-BE49-F238E27FC236}">
                <a16:creationId xmlns:a16="http://schemas.microsoft.com/office/drawing/2014/main" id="{9FF7554B-BEC1-46DA-A3A5-4EC9B7A6CCD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75095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9945DF-4B48-434D-9488-0AFE028E3B21}"/>
              </a:ext>
            </a:extLst>
          </p:cNvPr>
          <p:cNvPicPr>
            <a:picLocks noGrp="1" noChangeAspect="1"/>
          </p:cNvPicPr>
          <p:nvPr>
            <p:ph idx="1"/>
          </p:nvPr>
        </p:nvPicPr>
        <p:blipFill>
          <a:blip r:embed="rId2"/>
          <a:stretch>
            <a:fillRect/>
          </a:stretch>
        </p:blipFill>
        <p:spPr>
          <a:xfrm>
            <a:off x="2783632" y="1052736"/>
            <a:ext cx="8841801" cy="2592287"/>
          </a:xfrm>
          <a:prstGeom prst="rect">
            <a:avLst/>
          </a:prstGeom>
        </p:spPr>
      </p:pic>
      <p:sp>
        <p:nvSpPr>
          <p:cNvPr id="3" name="Title 2">
            <a:extLst>
              <a:ext uri="{FF2B5EF4-FFF2-40B4-BE49-F238E27FC236}">
                <a16:creationId xmlns:a16="http://schemas.microsoft.com/office/drawing/2014/main" id="{EDDD3352-E7A0-404B-B633-3C87D3AD8A1A}"/>
              </a:ext>
            </a:extLst>
          </p:cNvPr>
          <p:cNvSpPr>
            <a:spLocks noGrp="1"/>
          </p:cNvSpPr>
          <p:nvPr>
            <p:ph type="title"/>
          </p:nvPr>
        </p:nvSpPr>
        <p:spPr/>
        <p:txBody>
          <a:bodyPr/>
          <a:lstStyle/>
          <a:p>
            <a:pPr algn="ctr"/>
            <a:r>
              <a:rPr lang="en-US" dirty="0"/>
              <a:t>LOGIN</a:t>
            </a:r>
          </a:p>
        </p:txBody>
      </p:sp>
      <p:sp>
        <p:nvSpPr>
          <p:cNvPr id="5" name="Rectangle 4">
            <a:extLst>
              <a:ext uri="{FF2B5EF4-FFF2-40B4-BE49-F238E27FC236}">
                <a16:creationId xmlns:a16="http://schemas.microsoft.com/office/drawing/2014/main" id="{F7E858A1-EAC1-4B87-8662-9A51B1BA48FE}"/>
              </a:ext>
            </a:extLst>
          </p:cNvPr>
          <p:cNvSpPr/>
          <p:nvPr/>
        </p:nvSpPr>
        <p:spPr>
          <a:xfrm>
            <a:off x="2795827" y="3773939"/>
            <a:ext cx="8829605" cy="1477328"/>
          </a:xfrm>
          <a:prstGeom prst="rect">
            <a:avLst/>
          </a:prstGeom>
        </p:spPr>
        <p:txBody>
          <a:bodyPr wrap="square">
            <a:spAutoFit/>
          </a:bodyPr>
          <a:lstStyle/>
          <a:p>
            <a:pPr algn="just"/>
            <a:r>
              <a:rPr lang="en-US" dirty="0"/>
              <a:t>ASP.NET includes two intrinsic cookie collections. The collection accessed through the Cookies collection of the </a:t>
            </a:r>
            <a:r>
              <a:rPr lang="en-US" dirty="0" err="1"/>
              <a:t>HttpRequest</a:t>
            </a:r>
            <a:r>
              <a:rPr lang="en-US" dirty="0"/>
              <a:t> object contains cookies transmitted by the client to the server in the Cookie header. The collection accessed through the Cookies collection of the </a:t>
            </a:r>
            <a:r>
              <a:rPr lang="en-US" dirty="0" err="1"/>
              <a:t>HttpResponse</a:t>
            </a:r>
            <a:r>
              <a:rPr lang="en-US" dirty="0"/>
              <a:t> object contains new cookies created on the server and transmitted to the client in the Set-Cookie HTTP response header.</a:t>
            </a:r>
          </a:p>
        </p:txBody>
      </p:sp>
    </p:spTree>
    <p:extLst>
      <p:ext uri="{BB962C8B-B14F-4D97-AF65-F5344CB8AC3E}">
        <p14:creationId xmlns:p14="http://schemas.microsoft.com/office/powerpoint/2010/main" val="37346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BAB110-CB00-45E2-91BA-A7F30AD3EE86}"/>
              </a:ext>
            </a:extLst>
          </p:cNvPr>
          <p:cNvPicPr>
            <a:picLocks noGrp="1" noChangeAspect="1"/>
          </p:cNvPicPr>
          <p:nvPr>
            <p:ph idx="1"/>
          </p:nvPr>
        </p:nvPicPr>
        <p:blipFill>
          <a:blip r:embed="rId2"/>
          <a:stretch>
            <a:fillRect/>
          </a:stretch>
        </p:blipFill>
        <p:spPr>
          <a:xfrm>
            <a:off x="2711624" y="764704"/>
            <a:ext cx="9073008" cy="5077442"/>
          </a:xfrm>
          <a:prstGeom prst="rect">
            <a:avLst/>
          </a:prstGeom>
        </p:spPr>
      </p:pic>
      <p:sp>
        <p:nvSpPr>
          <p:cNvPr id="3" name="Title 2">
            <a:extLst>
              <a:ext uri="{FF2B5EF4-FFF2-40B4-BE49-F238E27FC236}">
                <a16:creationId xmlns:a16="http://schemas.microsoft.com/office/drawing/2014/main" id="{0CA802A9-D519-4BDE-98D5-466F240C6C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7759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C85312-B973-40E2-8ABF-B4C326F882A5}"/>
              </a:ext>
            </a:extLst>
          </p:cNvPr>
          <p:cNvPicPr>
            <a:picLocks noGrp="1" noChangeAspect="1"/>
          </p:cNvPicPr>
          <p:nvPr>
            <p:ph idx="1"/>
          </p:nvPr>
        </p:nvPicPr>
        <p:blipFill>
          <a:blip r:embed="rId2"/>
          <a:stretch>
            <a:fillRect/>
          </a:stretch>
        </p:blipFill>
        <p:spPr>
          <a:xfrm>
            <a:off x="2711624" y="764704"/>
            <a:ext cx="8917914" cy="2520280"/>
          </a:xfrm>
          <a:prstGeom prst="rect">
            <a:avLst/>
          </a:prstGeom>
        </p:spPr>
      </p:pic>
      <p:sp>
        <p:nvSpPr>
          <p:cNvPr id="3" name="Title 2">
            <a:extLst>
              <a:ext uri="{FF2B5EF4-FFF2-40B4-BE49-F238E27FC236}">
                <a16:creationId xmlns:a16="http://schemas.microsoft.com/office/drawing/2014/main" id="{33D8ED2F-F309-4B30-862F-531FA3257160}"/>
              </a:ext>
            </a:extLst>
          </p:cNvPr>
          <p:cNvSpPr>
            <a:spLocks noGrp="1"/>
          </p:cNvSpPr>
          <p:nvPr>
            <p:ph type="title"/>
          </p:nvPr>
        </p:nvSpPr>
        <p:spPr/>
        <p:txBody>
          <a:bodyPr/>
          <a:lstStyle/>
          <a:p>
            <a:pPr algn="ctr"/>
            <a:r>
              <a:rPr lang="en-US" dirty="0"/>
              <a:t>PASS</a:t>
            </a:r>
          </a:p>
        </p:txBody>
      </p:sp>
      <p:sp>
        <p:nvSpPr>
          <p:cNvPr id="5" name="Rectangle 4">
            <a:extLst>
              <a:ext uri="{FF2B5EF4-FFF2-40B4-BE49-F238E27FC236}">
                <a16:creationId xmlns:a16="http://schemas.microsoft.com/office/drawing/2014/main" id="{B8EB027E-01F1-433A-A3C4-92D08AD958ED}"/>
              </a:ext>
            </a:extLst>
          </p:cNvPr>
          <p:cNvSpPr/>
          <p:nvPr/>
        </p:nvSpPr>
        <p:spPr>
          <a:xfrm>
            <a:off x="2711624" y="3299102"/>
            <a:ext cx="8917914" cy="1477328"/>
          </a:xfrm>
          <a:prstGeom prst="rect">
            <a:avLst/>
          </a:prstGeom>
        </p:spPr>
        <p:txBody>
          <a:bodyPr wrap="square">
            <a:spAutoFit/>
          </a:bodyPr>
          <a:lstStyle/>
          <a:p>
            <a:pPr algn="just"/>
            <a:r>
              <a:rPr lang="en-US" b="1" dirty="0"/>
              <a:t>Cryptographic hash functions</a:t>
            </a:r>
            <a:r>
              <a:rPr lang="en-US" dirty="0"/>
              <a:t>: these are fascinating mathematical objects which everybody can compute efficiently, and yet nobody knows how to invert them. This looks good for our problem - the server could store a hash of a password; when presented with a putative password, the server just has to hash it to see if it gets the same value; and yet, knowing the hash does not reveal the password itself.</a:t>
            </a:r>
          </a:p>
        </p:txBody>
      </p:sp>
      <p:sp>
        <p:nvSpPr>
          <p:cNvPr id="6" name="Rectangle 5">
            <a:extLst>
              <a:ext uri="{FF2B5EF4-FFF2-40B4-BE49-F238E27FC236}">
                <a16:creationId xmlns:a16="http://schemas.microsoft.com/office/drawing/2014/main" id="{D26DEB88-6CCB-4398-87BA-CD6C9D5DAE3A}"/>
              </a:ext>
            </a:extLst>
          </p:cNvPr>
          <p:cNvSpPr/>
          <p:nvPr/>
        </p:nvSpPr>
        <p:spPr>
          <a:xfrm>
            <a:off x="2711627" y="5358989"/>
            <a:ext cx="8897819" cy="369332"/>
          </a:xfrm>
          <a:prstGeom prst="rect">
            <a:avLst/>
          </a:prstGeom>
        </p:spPr>
        <p:txBody>
          <a:bodyPr wrap="square">
            <a:spAutoFit/>
          </a:bodyPr>
          <a:lstStyle/>
          <a:p>
            <a:r>
              <a:rPr lang="en-US" dirty="0"/>
              <a:t>https://security.stackexchange.com/questions/211/how-to-securely-hash-passwords</a:t>
            </a:r>
          </a:p>
        </p:txBody>
      </p:sp>
      <p:sp>
        <p:nvSpPr>
          <p:cNvPr id="7" name="Rectangle 6">
            <a:extLst>
              <a:ext uri="{FF2B5EF4-FFF2-40B4-BE49-F238E27FC236}">
                <a16:creationId xmlns:a16="http://schemas.microsoft.com/office/drawing/2014/main" id="{86151DDB-E861-44D7-BDF0-B8A8743233BF}"/>
              </a:ext>
            </a:extLst>
          </p:cNvPr>
          <p:cNvSpPr/>
          <p:nvPr/>
        </p:nvSpPr>
        <p:spPr>
          <a:xfrm>
            <a:off x="2711625" y="5661248"/>
            <a:ext cx="8917913" cy="369332"/>
          </a:xfrm>
          <a:prstGeom prst="rect">
            <a:avLst/>
          </a:prstGeom>
        </p:spPr>
        <p:txBody>
          <a:bodyPr wrap="square">
            <a:spAutoFit/>
          </a:bodyPr>
          <a:lstStyle/>
          <a:p>
            <a:r>
              <a:rPr lang="en-US" dirty="0"/>
              <a:t>https://stackoverflow.com/questions/1054022/best-way-to-store-password-in-database</a:t>
            </a:r>
          </a:p>
        </p:txBody>
      </p:sp>
    </p:spTree>
    <p:extLst>
      <p:ext uri="{BB962C8B-B14F-4D97-AF65-F5344CB8AC3E}">
        <p14:creationId xmlns:p14="http://schemas.microsoft.com/office/powerpoint/2010/main" val="75439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26B30-1F43-4DCA-AF6A-C752A0CF5735}"/>
              </a:ext>
            </a:extLst>
          </p:cNvPr>
          <p:cNvSpPr>
            <a:spLocks noGrp="1"/>
          </p:cNvSpPr>
          <p:nvPr>
            <p:ph type="title"/>
          </p:nvPr>
        </p:nvSpPr>
        <p:spPr/>
        <p:txBody>
          <a:bodyPr/>
          <a:lstStyle/>
          <a:p>
            <a:endParaRPr lang="en-US"/>
          </a:p>
        </p:txBody>
      </p:sp>
      <p:pic>
        <p:nvPicPr>
          <p:cNvPr id="1026" name="Picture 2" descr="image description">
            <a:extLst>
              <a:ext uri="{FF2B5EF4-FFF2-40B4-BE49-F238E27FC236}">
                <a16:creationId xmlns:a16="http://schemas.microsoft.com/office/drawing/2014/main" id="{AC6E2562-52B8-4AAA-953D-994717D5FC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1624" y="764704"/>
            <a:ext cx="9059072" cy="37444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461436-5782-4DC7-ABCC-45736CB00E30}"/>
              </a:ext>
            </a:extLst>
          </p:cNvPr>
          <p:cNvSpPr/>
          <p:nvPr/>
        </p:nvSpPr>
        <p:spPr>
          <a:xfrm>
            <a:off x="2711624" y="4520605"/>
            <a:ext cx="9059072" cy="1200329"/>
          </a:xfrm>
          <a:prstGeom prst="rect">
            <a:avLst/>
          </a:prstGeom>
        </p:spPr>
        <p:txBody>
          <a:bodyPr wrap="square">
            <a:spAutoFit/>
          </a:bodyPr>
          <a:lstStyle/>
          <a:p>
            <a:pPr algn="just"/>
            <a:r>
              <a:rPr lang="en-US" dirty="0"/>
              <a:t>A user’s credentials are sent as a POST request to the server. The server authenticates the user. If the credentials are valid, the server responds with a cookie, which is set on the user’s browser and includes a SESSION ID to identify the user. The user sessions are stored in memory either via files or in the database on the server.</a:t>
            </a:r>
          </a:p>
        </p:txBody>
      </p:sp>
      <p:sp>
        <p:nvSpPr>
          <p:cNvPr id="5" name="Rectangle 4">
            <a:extLst>
              <a:ext uri="{FF2B5EF4-FFF2-40B4-BE49-F238E27FC236}">
                <a16:creationId xmlns:a16="http://schemas.microsoft.com/office/drawing/2014/main" id="{014A700E-38C4-4590-A47A-28A64E3086DA}"/>
              </a:ext>
            </a:extLst>
          </p:cNvPr>
          <p:cNvSpPr/>
          <p:nvPr/>
        </p:nvSpPr>
        <p:spPr>
          <a:xfrm>
            <a:off x="2783632" y="5720934"/>
            <a:ext cx="8987064" cy="369332"/>
          </a:xfrm>
          <a:prstGeom prst="rect">
            <a:avLst/>
          </a:prstGeom>
        </p:spPr>
        <p:txBody>
          <a:bodyPr wrap="square">
            <a:spAutoFit/>
          </a:bodyPr>
          <a:lstStyle/>
          <a:p>
            <a:r>
              <a:rPr lang="en-US" b="1" dirty="0"/>
              <a:t>https://ponyfoo.com/articles/json-web-tokens-vs-session-cookies</a:t>
            </a:r>
          </a:p>
        </p:txBody>
      </p:sp>
    </p:spTree>
    <p:extLst>
      <p:ext uri="{BB962C8B-B14F-4D97-AF65-F5344CB8AC3E}">
        <p14:creationId xmlns:p14="http://schemas.microsoft.com/office/powerpoint/2010/main" val="1507801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E11B41-DB96-4361-B041-546B45173D9A}"/>
              </a:ext>
            </a:extLst>
          </p:cNvPr>
          <p:cNvPicPr>
            <a:picLocks noGrp="1" noChangeAspect="1"/>
          </p:cNvPicPr>
          <p:nvPr>
            <p:ph idx="1"/>
          </p:nvPr>
        </p:nvPicPr>
        <p:blipFill>
          <a:blip r:embed="rId2"/>
          <a:stretch>
            <a:fillRect/>
          </a:stretch>
        </p:blipFill>
        <p:spPr>
          <a:xfrm>
            <a:off x="2783632" y="764704"/>
            <a:ext cx="6624736" cy="5312907"/>
          </a:xfrm>
          <a:prstGeom prst="rect">
            <a:avLst/>
          </a:prstGeom>
        </p:spPr>
      </p:pic>
      <p:sp>
        <p:nvSpPr>
          <p:cNvPr id="3" name="Title 2">
            <a:extLst>
              <a:ext uri="{FF2B5EF4-FFF2-40B4-BE49-F238E27FC236}">
                <a16:creationId xmlns:a16="http://schemas.microsoft.com/office/drawing/2014/main" id="{FD5896E3-EFAD-491B-8BB1-561348FF9D61}"/>
              </a:ext>
            </a:extLst>
          </p:cNvPr>
          <p:cNvSpPr>
            <a:spLocks noGrp="1"/>
          </p:cNvSpPr>
          <p:nvPr>
            <p:ph type="title"/>
          </p:nvPr>
        </p:nvSpPr>
        <p:spPr/>
        <p:txBody>
          <a:bodyPr/>
          <a:lstStyle/>
          <a:p>
            <a:pPr algn="ctr"/>
            <a:r>
              <a:rPr lang="en-US" dirty="0"/>
              <a:t>STORE</a:t>
            </a:r>
            <a:br>
              <a:rPr lang="en-US" dirty="0"/>
            </a:br>
            <a:r>
              <a:rPr lang="en-US" dirty="0"/>
              <a:t>COOKIE</a:t>
            </a:r>
          </a:p>
        </p:txBody>
      </p:sp>
      <p:sp>
        <p:nvSpPr>
          <p:cNvPr id="5" name="TextBox 4">
            <a:extLst>
              <a:ext uri="{FF2B5EF4-FFF2-40B4-BE49-F238E27FC236}">
                <a16:creationId xmlns:a16="http://schemas.microsoft.com/office/drawing/2014/main" id="{279BA706-8C09-42D8-85FD-4F80068AFD5D}"/>
              </a:ext>
            </a:extLst>
          </p:cNvPr>
          <p:cNvSpPr txBox="1"/>
          <p:nvPr/>
        </p:nvSpPr>
        <p:spPr>
          <a:xfrm>
            <a:off x="9480376" y="4437112"/>
            <a:ext cx="2233304" cy="1200329"/>
          </a:xfrm>
          <a:prstGeom prst="rect">
            <a:avLst/>
          </a:prstGeom>
          <a:noFill/>
        </p:spPr>
        <p:txBody>
          <a:bodyPr wrap="none" rtlCol="0">
            <a:spAutoFit/>
          </a:bodyPr>
          <a:lstStyle/>
          <a:p>
            <a:pPr marL="342900" indent="-342900">
              <a:buAutoNum type="arabicPeriod"/>
            </a:pPr>
            <a:r>
              <a:rPr lang="en-US" b="1" dirty="0" err="1"/>
              <a:t>CookieGenerator</a:t>
            </a:r>
            <a:endParaRPr lang="en-US" b="1" dirty="0"/>
          </a:p>
          <a:p>
            <a:pPr marL="342900" indent="-342900">
              <a:buAutoNum type="arabicPeriod"/>
            </a:pPr>
            <a:r>
              <a:rPr lang="en-US" dirty="0"/>
              <a:t>DB Validate Type</a:t>
            </a:r>
          </a:p>
          <a:p>
            <a:pPr marL="342900" indent="-342900">
              <a:buAutoNum type="arabicPeriod"/>
            </a:pPr>
            <a:r>
              <a:rPr lang="en-US" dirty="0"/>
              <a:t>Store to DB</a:t>
            </a:r>
          </a:p>
          <a:p>
            <a:pPr marL="342900" indent="-342900">
              <a:buAutoNum type="arabicPeriod"/>
            </a:pPr>
            <a:r>
              <a:rPr lang="en-US" b="1" dirty="0"/>
              <a:t>Return Cookie</a:t>
            </a:r>
          </a:p>
        </p:txBody>
      </p:sp>
    </p:spTree>
    <p:extLst>
      <p:ext uri="{BB962C8B-B14F-4D97-AF65-F5344CB8AC3E}">
        <p14:creationId xmlns:p14="http://schemas.microsoft.com/office/powerpoint/2010/main" val="109161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980A6EC-DB2F-4759-A954-D478CA2075E0}"/>
              </a:ext>
            </a:extLst>
          </p:cNvPr>
          <p:cNvPicPr>
            <a:picLocks noChangeAspect="1"/>
          </p:cNvPicPr>
          <p:nvPr/>
        </p:nvPicPr>
        <p:blipFill>
          <a:blip r:embed="rId2"/>
          <a:stretch>
            <a:fillRect/>
          </a:stretch>
        </p:blipFill>
        <p:spPr>
          <a:xfrm>
            <a:off x="2789277" y="1772816"/>
            <a:ext cx="8817308" cy="3240359"/>
          </a:xfrm>
          <a:prstGeom prst="rect">
            <a:avLst/>
          </a:prstGeom>
        </p:spPr>
      </p:pic>
      <p:sp>
        <p:nvSpPr>
          <p:cNvPr id="2" name="Title 1">
            <a:extLst>
              <a:ext uri="{FF2B5EF4-FFF2-40B4-BE49-F238E27FC236}">
                <a16:creationId xmlns:a16="http://schemas.microsoft.com/office/drawing/2014/main" id="{C414D665-F785-40E8-9772-D63D2398C237}"/>
              </a:ext>
            </a:extLst>
          </p:cNvPr>
          <p:cNvSpPr>
            <a:spLocks noGrp="1"/>
          </p:cNvSpPr>
          <p:nvPr>
            <p:ph type="title"/>
          </p:nvPr>
        </p:nvSpPr>
        <p:spPr>
          <a:xfrm>
            <a:off x="191344" y="1122143"/>
            <a:ext cx="2210611" cy="1038177"/>
          </a:xfrm>
        </p:spPr>
        <p:txBody>
          <a:bodyPr anchor="b">
            <a:normAutofit/>
          </a:bodyPr>
          <a:lstStyle/>
          <a:p>
            <a:pPr algn="ctr"/>
            <a:r>
              <a:rPr lang="en-US" sz="2100" dirty="0"/>
              <a:t>APP ROUTE</a:t>
            </a:r>
          </a:p>
        </p:txBody>
      </p:sp>
      <p:sp>
        <p:nvSpPr>
          <p:cNvPr id="9" name="Content Placeholder 8"/>
          <p:cNvSpPr>
            <a:spLocks noGrp="1"/>
          </p:cNvSpPr>
          <p:nvPr>
            <p:ph idx="1"/>
          </p:nvPr>
        </p:nvSpPr>
        <p:spPr>
          <a:xfrm>
            <a:off x="191344" y="2160320"/>
            <a:ext cx="2210611" cy="3744264"/>
          </a:xfrm>
        </p:spPr>
        <p:txBody>
          <a:bodyPr anchor="t">
            <a:normAutofit/>
          </a:bodyPr>
          <a:lstStyle/>
          <a:p>
            <a:r>
              <a:rPr lang="en-US" sz="1400" dirty="0">
                <a:solidFill>
                  <a:schemeClr val="bg1"/>
                </a:solidFill>
              </a:rPr>
              <a:t>Route format:</a:t>
            </a:r>
          </a:p>
          <a:p>
            <a:r>
              <a:rPr lang="en-US" sz="1400" b="1" dirty="0">
                <a:solidFill>
                  <a:schemeClr val="bg1"/>
                </a:solidFill>
              </a:rPr>
              <a:t>Controller</a:t>
            </a:r>
            <a:r>
              <a:rPr lang="en-US" sz="1400" dirty="0">
                <a:solidFill>
                  <a:schemeClr val="bg1"/>
                </a:solidFill>
              </a:rPr>
              <a:t> – is the same as Class defined in Controllers folder. </a:t>
            </a:r>
          </a:p>
          <a:p>
            <a:r>
              <a:rPr lang="en-US" sz="1400" b="1" dirty="0">
                <a:solidFill>
                  <a:schemeClr val="bg1"/>
                </a:solidFill>
              </a:rPr>
              <a:t>Action</a:t>
            </a:r>
            <a:r>
              <a:rPr lang="en-US" sz="1400" dirty="0">
                <a:solidFill>
                  <a:schemeClr val="bg1"/>
                </a:solidFill>
              </a:rPr>
              <a:t> – is the Method declared in Controller Class.</a:t>
            </a:r>
          </a:p>
          <a:p>
            <a:r>
              <a:rPr lang="en-US" sz="1400" b="1" dirty="0">
                <a:solidFill>
                  <a:schemeClr val="bg1"/>
                </a:solidFill>
              </a:rPr>
              <a:t>Id</a:t>
            </a:r>
            <a:r>
              <a:rPr lang="en-US" sz="1400" dirty="0">
                <a:solidFill>
                  <a:schemeClr val="bg1"/>
                </a:solidFill>
              </a:rPr>
              <a:t> – is additional parameter.</a:t>
            </a:r>
          </a:p>
        </p:txBody>
      </p:sp>
    </p:spTree>
    <p:extLst>
      <p:ext uri="{BB962C8B-B14F-4D97-AF65-F5344CB8AC3E}">
        <p14:creationId xmlns:p14="http://schemas.microsoft.com/office/powerpoint/2010/main" val="3856428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48AA0F-3005-4ACC-AA66-B038B540F78B}"/>
              </a:ext>
            </a:extLst>
          </p:cNvPr>
          <p:cNvPicPr>
            <a:picLocks noGrp="1" noChangeAspect="1"/>
          </p:cNvPicPr>
          <p:nvPr>
            <p:ph idx="1"/>
          </p:nvPr>
        </p:nvPicPr>
        <p:blipFill>
          <a:blip r:embed="rId2"/>
          <a:stretch>
            <a:fillRect/>
          </a:stretch>
        </p:blipFill>
        <p:spPr>
          <a:xfrm>
            <a:off x="2711624" y="764704"/>
            <a:ext cx="8910990" cy="1944216"/>
          </a:xfrm>
          <a:prstGeom prst="rect">
            <a:avLst/>
          </a:prstGeom>
        </p:spPr>
      </p:pic>
      <p:sp>
        <p:nvSpPr>
          <p:cNvPr id="3" name="Title 2">
            <a:extLst>
              <a:ext uri="{FF2B5EF4-FFF2-40B4-BE49-F238E27FC236}">
                <a16:creationId xmlns:a16="http://schemas.microsoft.com/office/drawing/2014/main" id="{39D5ABD7-72C5-4774-919C-790CA7223E2F}"/>
              </a:ext>
            </a:extLst>
          </p:cNvPr>
          <p:cNvSpPr>
            <a:spLocks noGrp="1"/>
          </p:cNvSpPr>
          <p:nvPr>
            <p:ph type="title"/>
          </p:nvPr>
        </p:nvSpPr>
        <p:spPr/>
        <p:txBody>
          <a:bodyPr/>
          <a:lstStyle/>
          <a:p>
            <a:pPr algn="ctr"/>
            <a:r>
              <a:rPr lang="en-US" dirty="0"/>
              <a:t>GEN COOKIE</a:t>
            </a:r>
          </a:p>
        </p:txBody>
      </p:sp>
      <p:sp>
        <p:nvSpPr>
          <p:cNvPr id="5" name="Rectangle 4">
            <a:extLst>
              <a:ext uri="{FF2B5EF4-FFF2-40B4-BE49-F238E27FC236}">
                <a16:creationId xmlns:a16="http://schemas.microsoft.com/office/drawing/2014/main" id="{B614ACBF-54F5-4C28-9FC9-3C3C5D042D3D}"/>
              </a:ext>
            </a:extLst>
          </p:cNvPr>
          <p:cNvSpPr/>
          <p:nvPr/>
        </p:nvSpPr>
        <p:spPr>
          <a:xfrm>
            <a:off x="2711624" y="3086842"/>
            <a:ext cx="5400600" cy="2031325"/>
          </a:xfrm>
          <a:prstGeom prst="rect">
            <a:avLst/>
          </a:prstGeom>
        </p:spPr>
        <p:txBody>
          <a:bodyPr wrap="square">
            <a:spAutoFit/>
          </a:bodyPr>
          <a:lstStyle/>
          <a:p>
            <a:r>
              <a:rPr lang="en-US" dirty="0">
                <a:solidFill>
                  <a:srgbClr val="000000"/>
                </a:solidFill>
                <a:latin typeface="Verdana" panose="020B0604030504040204" pitchFamily="34" charset="0"/>
              </a:rPr>
              <a:t>AES is an iterative rather than Feistel cipher. It is based on ‘substitution–permutation network’. It comprises of a series of linked operations, some of which involve replacing inputs by specific outputs (substitutions) and others involve shuffling bits around (permutations).</a:t>
            </a:r>
            <a:endParaRPr lang="en-US" dirty="0"/>
          </a:p>
        </p:txBody>
      </p:sp>
      <p:pic>
        <p:nvPicPr>
          <p:cNvPr id="2052" name="Picture 4" descr="First Round Process">
            <a:extLst>
              <a:ext uri="{FF2B5EF4-FFF2-40B4-BE49-F238E27FC236}">
                <a16:creationId xmlns:a16="http://schemas.microsoft.com/office/drawing/2014/main" id="{AFF2457E-E32A-4F2E-8023-9CDFFC743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3104596"/>
            <a:ext cx="3481221" cy="277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7942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6F7D6E-5270-4FD8-BE1B-18B400C15207}"/>
              </a:ext>
            </a:extLst>
          </p:cNvPr>
          <p:cNvPicPr>
            <a:picLocks noGrp="1" noChangeAspect="1"/>
          </p:cNvPicPr>
          <p:nvPr>
            <p:ph idx="1"/>
          </p:nvPr>
        </p:nvPicPr>
        <p:blipFill>
          <a:blip r:embed="rId2"/>
          <a:stretch>
            <a:fillRect/>
          </a:stretch>
        </p:blipFill>
        <p:spPr>
          <a:xfrm>
            <a:off x="2711624" y="764704"/>
            <a:ext cx="7420064" cy="5328592"/>
          </a:xfrm>
          <a:prstGeom prst="rect">
            <a:avLst/>
          </a:prstGeom>
        </p:spPr>
      </p:pic>
      <p:sp>
        <p:nvSpPr>
          <p:cNvPr id="3" name="Title 2">
            <a:extLst>
              <a:ext uri="{FF2B5EF4-FFF2-40B4-BE49-F238E27FC236}">
                <a16:creationId xmlns:a16="http://schemas.microsoft.com/office/drawing/2014/main" id="{9F33155A-5AAF-4D8B-9A67-9C0F784AA24A}"/>
              </a:ext>
            </a:extLst>
          </p:cNvPr>
          <p:cNvSpPr>
            <a:spLocks noGrp="1"/>
          </p:cNvSpPr>
          <p:nvPr>
            <p:ph type="title"/>
          </p:nvPr>
        </p:nvSpPr>
        <p:spPr/>
        <p:txBody>
          <a:bodyPr/>
          <a:lstStyle/>
          <a:p>
            <a:r>
              <a:rPr lang="en-US" dirty="0"/>
              <a:t>VALIDATE</a:t>
            </a:r>
          </a:p>
        </p:txBody>
      </p:sp>
    </p:spTree>
    <p:extLst>
      <p:ext uri="{BB962C8B-B14F-4D97-AF65-F5344CB8AC3E}">
        <p14:creationId xmlns:p14="http://schemas.microsoft.com/office/powerpoint/2010/main" val="2210962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2B4B0-A98C-473B-84DE-08682F482866}"/>
              </a:ext>
            </a:extLst>
          </p:cNvPr>
          <p:cNvPicPr>
            <a:picLocks noGrp="1" noChangeAspect="1"/>
          </p:cNvPicPr>
          <p:nvPr>
            <p:ph idx="1"/>
          </p:nvPr>
        </p:nvPicPr>
        <p:blipFill>
          <a:blip r:embed="rId2"/>
          <a:stretch>
            <a:fillRect/>
          </a:stretch>
        </p:blipFill>
        <p:spPr>
          <a:xfrm>
            <a:off x="2711624" y="764704"/>
            <a:ext cx="6669952" cy="5328592"/>
          </a:xfrm>
          <a:prstGeom prst="rect">
            <a:avLst/>
          </a:prstGeom>
        </p:spPr>
      </p:pic>
      <p:sp>
        <p:nvSpPr>
          <p:cNvPr id="3" name="Title 2">
            <a:extLst>
              <a:ext uri="{FF2B5EF4-FFF2-40B4-BE49-F238E27FC236}">
                <a16:creationId xmlns:a16="http://schemas.microsoft.com/office/drawing/2014/main" id="{E020166D-A259-4463-AF5C-B3A2D45844A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203166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492600-3F2C-4AE4-A955-F82AC9070174}"/>
              </a:ext>
            </a:extLst>
          </p:cNvPr>
          <p:cNvPicPr>
            <a:picLocks noGrp="1" noChangeAspect="1"/>
          </p:cNvPicPr>
          <p:nvPr>
            <p:ph idx="1"/>
          </p:nvPr>
        </p:nvPicPr>
        <p:blipFill>
          <a:blip r:embed="rId2"/>
          <a:stretch>
            <a:fillRect/>
          </a:stretch>
        </p:blipFill>
        <p:spPr>
          <a:xfrm>
            <a:off x="2711624" y="764704"/>
            <a:ext cx="9090354" cy="3384376"/>
          </a:xfrm>
          <a:prstGeom prst="rect">
            <a:avLst/>
          </a:prstGeom>
        </p:spPr>
      </p:pic>
      <p:sp>
        <p:nvSpPr>
          <p:cNvPr id="3" name="Title 2">
            <a:extLst>
              <a:ext uri="{FF2B5EF4-FFF2-40B4-BE49-F238E27FC236}">
                <a16:creationId xmlns:a16="http://schemas.microsoft.com/office/drawing/2014/main" id="{F7E5C6E2-DF37-4F4C-B193-15870E172EDD}"/>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B8D781E6-D01B-4154-B06A-7817084CD092}"/>
              </a:ext>
            </a:extLst>
          </p:cNvPr>
          <p:cNvSpPr/>
          <p:nvPr/>
        </p:nvSpPr>
        <p:spPr>
          <a:xfrm>
            <a:off x="2711624" y="4221088"/>
            <a:ext cx="9090354" cy="2062103"/>
          </a:xfrm>
          <a:prstGeom prst="rect">
            <a:avLst/>
          </a:prstGeom>
        </p:spPr>
        <p:txBody>
          <a:bodyPr wrap="square">
            <a:spAutoFit/>
          </a:bodyPr>
          <a:lstStyle/>
          <a:p>
            <a:pPr algn="just"/>
            <a:r>
              <a:rPr lang="en-US" sz="1600" b="1" dirty="0" err="1">
                <a:solidFill>
                  <a:srgbClr val="222222"/>
                </a:solidFill>
                <a:latin typeface="Segoe UI" panose="020B0502040204020203" pitchFamily="34" charset="0"/>
              </a:rPr>
              <a:t>HttpContext</a:t>
            </a:r>
            <a:r>
              <a:rPr lang="en-US" sz="1600" dirty="0">
                <a:solidFill>
                  <a:srgbClr val="222222"/>
                </a:solidFill>
                <a:latin typeface="Segoe UI" panose="020B0502040204020203" pitchFamily="34" charset="0"/>
              </a:rPr>
              <a:t> object will hold information about the current http request. In detail, </a:t>
            </a:r>
            <a:r>
              <a:rPr lang="en-US" sz="1600" dirty="0" err="1">
                <a:solidFill>
                  <a:srgbClr val="222222"/>
                </a:solidFill>
                <a:latin typeface="Segoe UI" panose="020B0502040204020203" pitchFamily="34" charset="0"/>
              </a:rPr>
              <a:t>HttpContext</a:t>
            </a:r>
            <a:r>
              <a:rPr lang="en-US" sz="1600" dirty="0">
                <a:solidFill>
                  <a:srgbClr val="222222"/>
                </a:solidFill>
                <a:latin typeface="Segoe UI" panose="020B0502040204020203" pitchFamily="34" charset="0"/>
              </a:rPr>
              <a:t> object will be constructed newly for every request given to an </a:t>
            </a:r>
            <a:r>
              <a:rPr lang="en-US" sz="1600" dirty="0" err="1">
                <a:solidFill>
                  <a:srgbClr val="222222"/>
                </a:solidFill>
                <a:latin typeface="Segoe UI" panose="020B0502040204020203" pitchFamily="34" charset="0"/>
              </a:rPr>
              <a:t>ASP.Net</a:t>
            </a:r>
            <a:r>
              <a:rPr lang="en-US" sz="1600" dirty="0">
                <a:solidFill>
                  <a:srgbClr val="222222"/>
                </a:solidFill>
                <a:latin typeface="Segoe UI" panose="020B0502040204020203" pitchFamily="34" charset="0"/>
              </a:rPr>
              <a:t> application and this object will hold current request specific </a:t>
            </a:r>
            <a:r>
              <a:rPr lang="en-US" sz="1600" dirty="0" err="1">
                <a:solidFill>
                  <a:srgbClr val="222222"/>
                </a:solidFill>
                <a:latin typeface="Segoe UI" panose="020B0502040204020203" pitchFamily="34" charset="0"/>
              </a:rPr>
              <a:t>informations</a:t>
            </a:r>
            <a:r>
              <a:rPr lang="en-US" sz="1600" dirty="0">
                <a:solidFill>
                  <a:srgbClr val="222222"/>
                </a:solidFill>
                <a:latin typeface="Segoe UI" panose="020B0502040204020203" pitchFamily="34" charset="0"/>
              </a:rPr>
              <a:t> like Request, Response, Server, Session, Cache, User and etc. For every request, a new </a:t>
            </a:r>
            <a:r>
              <a:rPr lang="en-US" sz="1600" dirty="0" err="1">
                <a:solidFill>
                  <a:srgbClr val="222222"/>
                </a:solidFill>
                <a:latin typeface="Segoe UI" panose="020B0502040204020203" pitchFamily="34" charset="0"/>
              </a:rPr>
              <a:t>HttpContext</a:t>
            </a:r>
            <a:r>
              <a:rPr lang="en-US" sz="1600" dirty="0">
                <a:solidFill>
                  <a:srgbClr val="222222"/>
                </a:solidFill>
                <a:latin typeface="Segoe UI" panose="020B0502040204020203" pitchFamily="34" charset="0"/>
              </a:rPr>
              <a:t> object will be created which the </a:t>
            </a:r>
            <a:r>
              <a:rPr lang="en-US" sz="1600" dirty="0" err="1">
                <a:solidFill>
                  <a:srgbClr val="222222"/>
                </a:solidFill>
                <a:latin typeface="Segoe UI" panose="020B0502040204020203" pitchFamily="34" charset="0"/>
              </a:rPr>
              <a:t>ASP.Net</a:t>
            </a:r>
            <a:r>
              <a:rPr lang="en-US" sz="1600" dirty="0">
                <a:solidFill>
                  <a:srgbClr val="222222"/>
                </a:solidFill>
                <a:latin typeface="Segoe UI" panose="020B0502040204020203" pitchFamily="34" charset="0"/>
              </a:rPr>
              <a:t> runtime will use during the request processing. A new </a:t>
            </a:r>
            <a:r>
              <a:rPr lang="en-US" sz="1600" dirty="0" err="1">
                <a:solidFill>
                  <a:srgbClr val="222222"/>
                </a:solidFill>
                <a:latin typeface="Segoe UI" panose="020B0502040204020203" pitchFamily="34" charset="0"/>
              </a:rPr>
              <a:t>HttpContext</a:t>
            </a:r>
            <a:r>
              <a:rPr lang="en-US" sz="1600" dirty="0">
                <a:solidFill>
                  <a:srgbClr val="222222"/>
                </a:solidFill>
                <a:latin typeface="Segoe UI" panose="020B0502040204020203" pitchFamily="34" charset="0"/>
              </a:rPr>
              <a:t> object will be created at the beginning of a request and destroyed when the request is completed. To know more about the use of </a:t>
            </a:r>
            <a:r>
              <a:rPr lang="en-US" sz="1600" dirty="0" err="1">
                <a:solidFill>
                  <a:srgbClr val="222222"/>
                </a:solidFill>
                <a:latin typeface="Segoe UI" panose="020B0502040204020203" pitchFamily="34" charset="0"/>
              </a:rPr>
              <a:t>HttpContext</a:t>
            </a:r>
            <a:r>
              <a:rPr lang="en-US" sz="1600" dirty="0">
                <a:solidFill>
                  <a:srgbClr val="222222"/>
                </a:solidFill>
                <a:latin typeface="Segoe UI" panose="020B0502040204020203" pitchFamily="34" charset="0"/>
              </a:rPr>
              <a:t> object in </a:t>
            </a:r>
            <a:r>
              <a:rPr lang="en-US" sz="1600" dirty="0" err="1">
                <a:solidFill>
                  <a:srgbClr val="222222"/>
                </a:solidFill>
                <a:latin typeface="Segoe UI" panose="020B0502040204020203" pitchFamily="34" charset="0"/>
              </a:rPr>
              <a:t>ASP.Net</a:t>
            </a:r>
            <a:r>
              <a:rPr lang="en-US" sz="1600" dirty="0">
                <a:solidFill>
                  <a:srgbClr val="222222"/>
                </a:solidFill>
                <a:latin typeface="Segoe UI" panose="020B0502040204020203" pitchFamily="34" charset="0"/>
              </a:rPr>
              <a:t> request processing please follow the article attached in the reference section of this article. Also, this object can be very well used in our application to solve some of problems.</a:t>
            </a:r>
            <a:endParaRPr lang="en-US" sz="1600" dirty="0"/>
          </a:p>
        </p:txBody>
      </p:sp>
    </p:spTree>
    <p:extLst>
      <p:ext uri="{BB962C8B-B14F-4D97-AF65-F5344CB8AC3E}">
        <p14:creationId xmlns:p14="http://schemas.microsoft.com/office/powerpoint/2010/main" val="5367969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779F35-1C04-4D26-A361-805E9A1BF320}"/>
              </a:ext>
            </a:extLst>
          </p:cNvPr>
          <p:cNvPicPr>
            <a:picLocks noGrp="1" noChangeAspect="1"/>
          </p:cNvPicPr>
          <p:nvPr>
            <p:ph idx="1"/>
          </p:nvPr>
        </p:nvPicPr>
        <p:blipFill>
          <a:blip r:embed="rId2"/>
          <a:stretch>
            <a:fillRect/>
          </a:stretch>
        </p:blipFill>
        <p:spPr>
          <a:xfrm>
            <a:off x="2711623" y="764704"/>
            <a:ext cx="8914275" cy="2880320"/>
          </a:xfrm>
          <a:prstGeom prst="rect">
            <a:avLst/>
          </a:prstGeom>
        </p:spPr>
      </p:pic>
      <p:sp>
        <p:nvSpPr>
          <p:cNvPr id="3" name="Title 2">
            <a:extLst>
              <a:ext uri="{FF2B5EF4-FFF2-40B4-BE49-F238E27FC236}">
                <a16:creationId xmlns:a16="http://schemas.microsoft.com/office/drawing/2014/main" id="{1F8236EE-ECC0-4469-BA25-FE0CCBD372B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420A754-F8D3-4A2D-9D0E-9756CEB43442}"/>
              </a:ext>
            </a:extLst>
          </p:cNvPr>
          <p:cNvPicPr>
            <a:picLocks noChangeAspect="1"/>
          </p:cNvPicPr>
          <p:nvPr/>
        </p:nvPicPr>
        <p:blipFill>
          <a:blip r:embed="rId3"/>
          <a:stretch>
            <a:fillRect/>
          </a:stretch>
        </p:blipFill>
        <p:spPr>
          <a:xfrm>
            <a:off x="2711623" y="3717032"/>
            <a:ext cx="8914275" cy="1960528"/>
          </a:xfrm>
          <a:prstGeom prst="rect">
            <a:avLst/>
          </a:prstGeom>
        </p:spPr>
      </p:pic>
      <p:sp>
        <p:nvSpPr>
          <p:cNvPr id="2" name="Rectangle 1">
            <a:extLst>
              <a:ext uri="{FF2B5EF4-FFF2-40B4-BE49-F238E27FC236}">
                <a16:creationId xmlns:a16="http://schemas.microsoft.com/office/drawing/2014/main" id="{E536F72B-7EA2-4E51-8486-10150C270CD1}"/>
              </a:ext>
            </a:extLst>
          </p:cNvPr>
          <p:cNvSpPr/>
          <p:nvPr/>
        </p:nvSpPr>
        <p:spPr>
          <a:xfrm>
            <a:off x="2639616" y="5773767"/>
            <a:ext cx="4027064" cy="369332"/>
          </a:xfrm>
          <a:prstGeom prst="rect">
            <a:avLst/>
          </a:prstGeom>
        </p:spPr>
        <p:txBody>
          <a:bodyPr wrap="none">
            <a:spAutoFit/>
          </a:bodyPr>
          <a:lstStyle/>
          <a:p>
            <a:r>
              <a:rPr lang="en-US" dirty="0"/>
              <a:t>https://metanit.com/sharp/mvc5/3.7.php</a:t>
            </a:r>
          </a:p>
        </p:txBody>
      </p:sp>
    </p:spTree>
    <p:extLst>
      <p:ext uri="{BB962C8B-B14F-4D97-AF65-F5344CB8AC3E}">
        <p14:creationId xmlns:p14="http://schemas.microsoft.com/office/powerpoint/2010/main" val="20711437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45B20-447B-4B6F-ABF2-5CB57B4E30A0}"/>
              </a:ext>
            </a:extLst>
          </p:cNvPr>
          <p:cNvSpPr>
            <a:spLocks noGrp="1"/>
          </p:cNvSpPr>
          <p:nvPr>
            <p:ph type="ctrTitle"/>
          </p:nvPr>
        </p:nvSpPr>
        <p:spPr/>
        <p:txBody>
          <a:bodyPr/>
          <a:lstStyle/>
          <a:p>
            <a:r>
              <a:rPr lang="en-US" dirty="0"/>
              <a:t>ASP - Action Filters</a:t>
            </a:r>
          </a:p>
        </p:txBody>
      </p:sp>
      <p:sp>
        <p:nvSpPr>
          <p:cNvPr id="5" name="Subtitle 4">
            <a:extLst>
              <a:ext uri="{FF2B5EF4-FFF2-40B4-BE49-F238E27FC236}">
                <a16:creationId xmlns:a16="http://schemas.microsoft.com/office/drawing/2014/main" id="{6110B2BF-40EB-465E-B0EA-134FAD482C5B}"/>
              </a:ext>
            </a:extLst>
          </p:cNvPr>
          <p:cNvSpPr>
            <a:spLocks noGrp="1"/>
          </p:cNvSpPr>
          <p:nvPr>
            <p:ph type="subTitle" idx="1"/>
          </p:nvPr>
        </p:nvSpPr>
        <p:spPr/>
        <p:txBody>
          <a:bodyPr/>
          <a:lstStyle/>
          <a:p>
            <a:r>
              <a:rPr lang="en-US" dirty="0"/>
              <a:t>A one-to-one relationship with UI controls</a:t>
            </a:r>
          </a:p>
        </p:txBody>
      </p:sp>
    </p:spTree>
    <p:extLst>
      <p:ext uri="{BB962C8B-B14F-4D97-AF65-F5344CB8AC3E}">
        <p14:creationId xmlns:p14="http://schemas.microsoft.com/office/powerpoint/2010/main" val="776326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90A280-C08A-4C0A-8391-C9D04FA78F11}"/>
              </a:ext>
            </a:extLst>
          </p:cNvPr>
          <p:cNvSpPr>
            <a:spLocks noGrp="1"/>
          </p:cNvSpPr>
          <p:nvPr>
            <p:ph idx="1"/>
          </p:nvPr>
        </p:nvSpPr>
        <p:spPr/>
        <p:txBody>
          <a:bodyPr/>
          <a:lstStyle/>
          <a:p>
            <a:pPr marL="0" indent="0">
              <a:buNone/>
            </a:pPr>
            <a:r>
              <a:rPr lang="en-US" dirty="0"/>
              <a:t>ASP.NET MVC framework supports the following action filters:</a:t>
            </a:r>
          </a:p>
          <a:p>
            <a:pPr algn="just"/>
            <a:r>
              <a:rPr lang="en-US" b="1" dirty="0"/>
              <a:t>Action Filters</a:t>
            </a:r>
            <a:r>
              <a:rPr lang="en-US" dirty="0"/>
              <a:t> − Action filters are used to implement logic that gets executed before and after a controller action executes. We will look at Action Filters in detail in this chapter.</a:t>
            </a:r>
          </a:p>
          <a:p>
            <a:pPr algn="just"/>
            <a:r>
              <a:rPr lang="en-US" b="1" dirty="0"/>
              <a:t>Authorization Filters</a:t>
            </a:r>
            <a:r>
              <a:rPr lang="en-US" dirty="0"/>
              <a:t> − Authorization filters are used to implement authentication and authorization for controller actions.</a:t>
            </a:r>
          </a:p>
          <a:p>
            <a:pPr algn="just"/>
            <a:r>
              <a:rPr lang="en-US" b="1" dirty="0"/>
              <a:t>Result Filters</a:t>
            </a:r>
            <a:r>
              <a:rPr lang="en-US" dirty="0"/>
              <a:t> − Result filters contain logic that is executed before and after a view result is executed. For example, you might want to modify a view result right before the view is rendered to the browser.</a:t>
            </a:r>
          </a:p>
          <a:p>
            <a:pPr algn="just"/>
            <a:r>
              <a:rPr lang="en-US" b="1" dirty="0"/>
              <a:t>Exception Filters</a:t>
            </a:r>
            <a:r>
              <a:rPr lang="en-US" dirty="0"/>
              <a:t> − Exception filters are the last type of filter to run. You can use an exception filter to handle errors raised by either your controller actions or controller action results. You also can use exception filters to log errors.</a:t>
            </a:r>
          </a:p>
          <a:p>
            <a:pPr marL="0" indent="0">
              <a:buNone/>
            </a:pPr>
            <a:endParaRPr lang="en-US" dirty="0"/>
          </a:p>
        </p:txBody>
      </p:sp>
      <p:sp>
        <p:nvSpPr>
          <p:cNvPr id="3" name="Title 2">
            <a:extLst>
              <a:ext uri="{FF2B5EF4-FFF2-40B4-BE49-F238E27FC236}">
                <a16:creationId xmlns:a16="http://schemas.microsoft.com/office/drawing/2014/main" id="{A4D177F2-E65D-4A60-9A40-AB883170DFA1}"/>
              </a:ext>
            </a:extLst>
          </p:cNvPr>
          <p:cNvSpPr>
            <a:spLocks noGrp="1"/>
          </p:cNvSpPr>
          <p:nvPr>
            <p:ph type="title"/>
          </p:nvPr>
        </p:nvSpPr>
        <p:spPr/>
        <p:txBody>
          <a:bodyPr/>
          <a:lstStyle/>
          <a:p>
            <a:r>
              <a:rPr lang="en-US" dirty="0"/>
              <a:t>&lt;T&gt; Filters</a:t>
            </a:r>
          </a:p>
        </p:txBody>
      </p:sp>
    </p:spTree>
    <p:extLst>
      <p:ext uri="{BB962C8B-B14F-4D97-AF65-F5344CB8AC3E}">
        <p14:creationId xmlns:p14="http://schemas.microsoft.com/office/powerpoint/2010/main" val="17934252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65BEEA-8D1A-438F-89EB-B340B095855D}"/>
              </a:ext>
            </a:extLst>
          </p:cNvPr>
          <p:cNvPicPr>
            <a:picLocks noGrp="1" noChangeAspect="1"/>
          </p:cNvPicPr>
          <p:nvPr>
            <p:ph idx="1"/>
          </p:nvPr>
        </p:nvPicPr>
        <p:blipFill>
          <a:blip r:embed="rId2"/>
          <a:stretch>
            <a:fillRect/>
          </a:stretch>
        </p:blipFill>
        <p:spPr>
          <a:xfrm>
            <a:off x="2711624" y="764704"/>
            <a:ext cx="9058546" cy="3705150"/>
          </a:xfrm>
          <a:prstGeom prst="rect">
            <a:avLst/>
          </a:prstGeom>
        </p:spPr>
      </p:pic>
      <p:sp>
        <p:nvSpPr>
          <p:cNvPr id="3" name="Title 2">
            <a:extLst>
              <a:ext uri="{FF2B5EF4-FFF2-40B4-BE49-F238E27FC236}">
                <a16:creationId xmlns:a16="http://schemas.microsoft.com/office/drawing/2014/main" id="{FD9C2FA5-F680-474E-A606-C9204A666F29}"/>
              </a:ext>
            </a:extLst>
          </p:cNvPr>
          <p:cNvSpPr>
            <a:spLocks noGrp="1"/>
          </p:cNvSpPr>
          <p:nvPr>
            <p:ph type="title"/>
          </p:nvPr>
        </p:nvSpPr>
        <p:spPr/>
        <p:txBody>
          <a:bodyPr/>
          <a:lstStyle/>
          <a:p>
            <a:pPr algn="ctr"/>
            <a:r>
              <a:rPr lang="en-US" dirty="0" err="1"/>
              <a:t>OnAction</a:t>
            </a:r>
            <a:endParaRPr lang="en-US" dirty="0"/>
          </a:p>
        </p:txBody>
      </p:sp>
      <p:sp>
        <p:nvSpPr>
          <p:cNvPr id="5" name="Rectangle 4">
            <a:extLst>
              <a:ext uri="{FF2B5EF4-FFF2-40B4-BE49-F238E27FC236}">
                <a16:creationId xmlns:a16="http://schemas.microsoft.com/office/drawing/2014/main" id="{865CD52C-25C4-4AF7-AF91-42A91BBBE80D}"/>
              </a:ext>
            </a:extLst>
          </p:cNvPr>
          <p:cNvSpPr/>
          <p:nvPr/>
        </p:nvSpPr>
        <p:spPr>
          <a:xfrm>
            <a:off x="2639616" y="5078689"/>
            <a:ext cx="9058546" cy="646331"/>
          </a:xfrm>
          <a:prstGeom prst="rect">
            <a:avLst/>
          </a:prstGeom>
        </p:spPr>
        <p:txBody>
          <a:bodyPr wrap="square">
            <a:spAutoFit/>
          </a:bodyPr>
          <a:lstStyle/>
          <a:p>
            <a:r>
              <a:rPr lang="en-US" b="1" dirty="0" err="1">
                <a:solidFill>
                  <a:srgbClr val="000000"/>
                </a:solidFill>
                <a:latin typeface="segoe-ui_normal"/>
              </a:rPr>
              <a:t>OnActionExecuting</a:t>
            </a:r>
            <a:r>
              <a:rPr lang="en-US" dirty="0">
                <a:solidFill>
                  <a:srgbClr val="000000"/>
                </a:solidFill>
                <a:latin typeface="segoe-ui_normal"/>
              </a:rPr>
              <a:t> – This method is called before a controller action is executed.</a:t>
            </a:r>
          </a:p>
          <a:p>
            <a:r>
              <a:rPr lang="en-US" b="1" dirty="0" err="1">
                <a:solidFill>
                  <a:srgbClr val="000000"/>
                </a:solidFill>
                <a:latin typeface="segoe-ui_normal"/>
              </a:rPr>
              <a:t>OnActionExecuted</a:t>
            </a:r>
            <a:r>
              <a:rPr lang="en-US" dirty="0">
                <a:solidFill>
                  <a:srgbClr val="000000"/>
                </a:solidFill>
                <a:latin typeface="segoe-ui_normal"/>
              </a:rPr>
              <a:t> – This method is called after a controller action is executed.</a:t>
            </a:r>
          </a:p>
        </p:txBody>
      </p:sp>
    </p:spTree>
    <p:extLst>
      <p:ext uri="{BB962C8B-B14F-4D97-AF65-F5344CB8AC3E}">
        <p14:creationId xmlns:p14="http://schemas.microsoft.com/office/powerpoint/2010/main" val="38367369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9FB8CC-C0A2-472F-AF60-B457331BE1CC}"/>
              </a:ext>
            </a:extLst>
          </p:cNvPr>
          <p:cNvPicPr>
            <a:picLocks noGrp="1" noChangeAspect="1"/>
          </p:cNvPicPr>
          <p:nvPr>
            <p:ph idx="1"/>
          </p:nvPr>
        </p:nvPicPr>
        <p:blipFill>
          <a:blip r:embed="rId2"/>
          <a:stretch>
            <a:fillRect/>
          </a:stretch>
        </p:blipFill>
        <p:spPr>
          <a:xfrm>
            <a:off x="2711624" y="764704"/>
            <a:ext cx="8977424" cy="3816424"/>
          </a:xfrm>
          <a:prstGeom prst="rect">
            <a:avLst/>
          </a:prstGeom>
        </p:spPr>
      </p:pic>
      <p:sp>
        <p:nvSpPr>
          <p:cNvPr id="3" name="Title 2">
            <a:extLst>
              <a:ext uri="{FF2B5EF4-FFF2-40B4-BE49-F238E27FC236}">
                <a16:creationId xmlns:a16="http://schemas.microsoft.com/office/drawing/2014/main" id="{34C82301-6351-4CB4-8C0C-AB7E6418B968}"/>
              </a:ext>
            </a:extLst>
          </p:cNvPr>
          <p:cNvSpPr>
            <a:spLocks noGrp="1"/>
          </p:cNvSpPr>
          <p:nvPr>
            <p:ph type="title"/>
          </p:nvPr>
        </p:nvSpPr>
        <p:spPr/>
        <p:txBody>
          <a:bodyPr/>
          <a:lstStyle/>
          <a:p>
            <a:pPr algn="ctr"/>
            <a:r>
              <a:rPr lang="en-US" dirty="0" err="1"/>
              <a:t>OnResult</a:t>
            </a:r>
            <a:endParaRPr lang="en-US" dirty="0"/>
          </a:p>
        </p:txBody>
      </p:sp>
      <p:sp>
        <p:nvSpPr>
          <p:cNvPr id="5" name="Rectangle 4">
            <a:extLst>
              <a:ext uri="{FF2B5EF4-FFF2-40B4-BE49-F238E27FC236}">
                <a16:creationId xmlns:a16="http://schemas.microsoft.com/office/drawing/2014/main" id="{33889CB2-D149-493F-A5D6-593328AE6B12}"/>
              </a:ext>
            </a:extLst>
          </p:cNvPr>
          <p:cNvSpPr/>
          <p:nvPr/>
        </p:nvSpPr>
        <p:spPr>
          <a:xfrm>
            <a:off x="2725550" y="4941168"/>
            <a:ext cx="8955511" cy="923330"/>
          </a:xfrm>
          <a:prstGeom prst="rect">
            <a:avLst/>
          </a:prstGeom>
        </p:spPr>
        <p:txBody>
          <a:bodyPr wrap="square">
            <a:spAutoFit/>
          </a:bodyPr>
          <a:lstStyle/>
          <a:p>
            <a:r>
              <a:rPr lang="en-US" b="1" dirty="0" err="1">
                <a:solidFill>
                  <a:srgbClr val="000000"/>
                </a:solidFill>
                <a:latin typeface="segoe-ui_normal"/>
              </a:rPr>
              <a:t>OnResultExecuting</a:t>
            </a:r>
            <a:r>
              <a:rPr lang="en-US" dirty="0">
                <a:solidFill>
                  <a:srgbClr val="000000"/>
                </a:solidFill>
                <a:latin typeface="segoe-ui_normal"/>
              </a:rPr>
              <a:t> – This method is called before a controller action result is executed.</a:t>
            </a:r>
          </a:p>
          <a:p>
            <a:r>
              <a:rPr lang="en-US" b="1" dirty="0" err="1">
                <a:solidFill>
                  <a:srgbClr val="000000"/>
                </a:solidFill>
                <a:latin typeface="segoe-ui_normal"/>
              </a:rPr>
              <a:t>OnResultExecuted</a:t>
            </a:r>
            <a:r>
              <a:rPr lang="en-US" dirty="0">
                <a:solidFill>
                  <a:srgbClr val="000000"/>
                </a:solidFill>
                <a:latin typeface="segoe-ui_normal"/>
              </a:rPr>
              <a:t> – This method is called after a controller action result is executed.</a:t>
            </a:r>
          </a:p>
        </p:txBody>
      </p:sp>
    </p:spTree>
    <p:extLst>
      <p:ext uri="{BB962C8B-B14F-4D97-AF65-F5344CB8AC3E}">
        <p14:creationId xmlns:p14="http://schemas.microsoft.com/office/powerpoint/2010/main" val="38724516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E8CAB-E521-487B-A54F-6C3C30F4A8D4}"/>
              </a:ext>
            </a:extLst>
          </p:cNvPr>
          <p:cNvSpPr>
            <a:spLocks noGrp="1"/>
          </p:cNvSpPr>
          <p:nvPr>
            <p:ph type="title"/>
          </p:nvPr>
        </p:nvSpPr>
        <p:spPr>
          <a:xfrm>
            <a:off x="47328" y="1123837"/>
            <a:ext cx="2520279" cy="4601183"/>
          </a:xfrm>
        </p:spPr>
        <p:txBody>
          <a:bodyPr/>
          <a:lstStyle/>
          <a:p>
            <a:pPr algn="ctr"/>
            <a:r>
              <a:rPr lang="en-US" dirty="0"/>
              <a:t>REQUEST to RESPONSE</a:t>
            </a:r>
          </a:p>
        </p:txBody>
      </p:sp>
      <p:pic>
        <p:nvPicPr>
          <p:cNvPr id="1026" name="Picture 2" descr="1.png (445Ã385)">
            <a:extLst>
              <a:ext uri="{FF2B5EF4-FFF2-40B4-BE49-F238E27FC236}">
                <a16:creationId xmlns:a16="http://schemas.microsoft.com/office/drawing/2014/main" id="{5E88248A-32D4-408D-AB8A-DB7063DEDA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3632" y="764704"/>
            <a:ext cx="6120680" cy="52954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C3470C-A2D8-4577-BF1A-BF5C53401966}"/>
              </a:ext>
            </a:extLst>
          </p:cNvPr>
          <p:cNvSpPr/>
          <p:nvPr/>
        </p:nvSpPr>
        <p:spPr>
          <a:xfrm>
            <a:off x="9048328" y="1123837"/>
            <a:ext cx="2592288" cy="4524315"/>
          </a:xfrm>
          <a:prstGeom prst="rect">
            <a:avLst/>
          </a:prstGeom>
        </p:spPr>
        <p:txBody>
          <a:bodyPr wrap="square">
            <a:spAutoFit/>
          </a:bodyPr>
          <a:lstStyle/>
          <a:p>
            <a:pPr algn="just"/>
            <a:r>
              <a:rPr lang="en-US" b="1" dirty="0">
                <a:solidFill>
                  <a:srgbClr val="000000"/>
                </a:solidFill>
                <a:latin typeface="Verdana" panose="020B0604030504040204" pitchFamily="34" charset="0"/>
              </a:rPr>
              <a:t>Action Filters </a:t>
            </a:r>
            <a:r>
              <a:rPr lang="en-US" dirty="0">
                <a:solidFill>
                  <a:srgbClr val="000000"/>
                </a:solidFill>
                <a:latin typeface="Verdana" panose="020B0604030504040204" pitchFamily="34" charset="0"/>
              </a:rPr>
              <a:t>are additional attributes that can be applied to either a controller section or the entire controller to modify the way in which an action is executed. These attributes are special .NET classes derived from </a:t>
            </a:r>
            <a:r>
              <a:rPr lang="en-US" dirty="0" err="1">
                <a:solidFill>
                  <a:srgbClr val="000000"/>
                </a:solidFill>
                <a:latin typeface="Verdana" panose="020B0604030504040204" pitchFamily="34" charset="0"/>
              </a:rPr>
              <a:t>System.Attribute</a:t>
            </a:r>
            <a:r>
              <a:rPr lang="en-US" dirty="0">
                <a:solidFill>
                  <a:srgbClr val="000000"/>
                </a:solidFill>
                <a:latin typeface="Verdana" panose="020B0604030504040204" pitchFamily="34" charset="0"/>
              </a:rPr>
              <a:t> which can be attached to classes, methods, properties, and fields.</a:t>
            </a:r>
            <a:endParaRPr lang="en-US" dirty="0"/>
          </a:p>
        </p:txBody>
      </p:sp>
    </p:spTree>
    <p:extLst>
      <p:ext uri="{BB962C8B-B14F-4D97-AF65-F5344CB8AC3E}">
        <p14:creationId xmlns:p14="http://schemas.microsoft.com/office/powerpoint/2010/main" val="1712785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CB6AB75-837D-4454-BC08-E8D3DA0F284C}"/>
              </a:ext>
            </a:extLst>
          </p:cNvPr>
          <p:cNvPicPr>
            <a:picLocks noChangeAspect="1"/>
          </p:cNvPicPr>
          <p:nvPr/>
        </p:nvPicPr>
        <p:blipFill>
          <a:blip r:embed="rId2"/>
          <a:stretch>
            <a:fillRect/>
          </a:stretch>
        </p:blipFill>
        <p:spPr>
          <a:xfrm>
            <a:off x="2999656" y="795466"/>
            <a:ext cx="8424936" cy="5267068"/>
          </a:xfrm>
          <a:prstGeom prst="rect">
            <a:avLst/>
          </a:prstGeom>
        </p:spPr>
      </p:pic>
      <p:sp>
        <p:nvSpPr>
          <p:cNvPr id="2" name="Title 1">
            <a:extLst>
              <a:ext uri="{FF2B5EF4-FFF2-40B4-BE49-F238E27FC236}">
                <a16:creationId xmlns:a16="http://schemas.microsoft.com/office/drawing/2014/main" id="{7318D24F-D7FF-439D-A8CB-90C8D249ABB3}"/>
              </a:ext>
            </a:extLst>
          </p:cNvPr>
          <p:cNvSpPr>
            <a:spLocks noGrp="1"/>
          </p:cNvSpPr>
          <p:nvPr>
            <p:ph type="title"/>
          </p:nvPr>
        </p:nvSpPr>
        <p:spPr>
          <a:xfrm>
            <a:off x="191344" y="1123837"/>
            <a:ext cx="2210611" cy="1038177"/>
          </a:xfrm>
        </p:spPr>
        <p:txBody>
          <a:bodyPr anchor="b">
            <a:normAutofit/>
          </a:bodyPr>
          <a:lstStyle/>
          <a:p>
            <a:pPr algn="ctr"/>
            <a:r>
              <a:rPr lang="en-US" sz="2100" dirty="0"/>
              <a:t>ADD CONTROLLER</a:t>
            </a:r>
          </a:p>
        </p:txBody>
      </p:sp>
      <p:sp>
        <p:nvSpPr>
          <p:cNvPr id="9" name="Content Placeholder 8"/>
          <p:cNvSpPr>
            <a:spLocks noGrp="1"/>
          </p:cNvSpPr>
          <p:nvPr>
            <p:ph idx="1"/>
          </p:nvPr>
        </p:nvSpPr>
        <p:spPr>
          <a:xfrm>
            <a:off x="207150" y="2162014"/>
            <a:ext cx="2210611" cy="3744264"/>
          </a:xfrm>
        </p:spPr>
        <p:txBody>
          <a:bodyPr anchor="t">
            <a:normAutofit/>
          </a:bodyPr>
          <a:lstStyle/>
          <a:p>
            <a:pPr marL="0" indent="0">
              <a:buNone/>
            </a:pPr>
            <a:r>
              <a:rPr lang="en-US" sz="1400" dirty="0">
                <a:solidFill>
                  <a:schemeClr val="bg1"/>
                </a:solidFill>
              </a:rPr>
              <a:t>The easiest way to create a new controller is to right-click the Controllers folder in the Visual Studio Solution Explorer window and select the Add, Controller menu option. Selecting this menu option opens the Add Controller dialog.</a:t>
            </a:r>
          </a:p>
        </p:txBody>
      </p:sp>
    </p:spTree>
    <p:extLst>
      <p:ext uri="{BB962C8B-B14F-4D97-AF65-F5344CB8AC3E}">
        <p14:creationId xmlns:p14="http://schemas.microsoft.com/office/powerpoint/2010/main" val="19876425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C913672-D578-41DA-B21F-55F03592A5D7}"/>
              </a:ext>
            </a:extLst>
          </p:cNvPr>
          <p:cNvPicPr>
            <a:picLocks noGrp="1" noChangeAspect="1"/>
          </p:cNvPicPr>
          <p:nvPr>
            <p:ph idx="1"/>
          </p:nvPr>
        </p:nvPicPr>
        <p:blipFill>
          <a:blip r:embed="rId2"/>
          <a:stretch>
            <a:fillRect/>
          </a:stretch>
        </p:blipFill>
        <p:spPr>
          <a:xfrm>
            <a:off x="2759678" y="764704"/>
            <a:ext cx="6936721" cy="5323957"/>
          </a:xfrm>
          <a:prstGeom prst="rect">
            <a:avLst/>
          </a:prstGeom>
        </p:spPr>
      </p:pic>
      <p:sp>
        <p:nvSpPr>
          <p:cNvPr id="3" name="Title 2">
            <a:extLst>
              <a:ext uri="{FF2B5EF4-FFF2-40B4-BE49-F238E27FC236}">
                <a16:creationId xmlns:a16="http://schemas.microsoft.com/office/drawing/2014/main" id="{CE06725F-0F8D-4B56-9C1A-D72F34F66BA4}"/>
              </a:ext>
            </a:extLst>
          </p:cNvPr>
          <p:cNvSpPr>
            <a:spLocks noGrp="1"/>
          </p:cNvSpPr>
          <p:nvPr>
            <p:ph type="title"/>
          </p:nvPr>
        </p:nvSpPr>
        <p:spPr>
          <a:xfrm>
            <a:off x="1" y="1123837"/>
            <a:ext cx="2639616" cy="4601183"/>
          </a:xfrm>
        </p:spPr>
        <p:txBody>
          <a:bodyPr/>
          <a:lstStyle/>
          <a:p>
            <a:pPr algn="ctr"/>
            <a:r>
              <a:rPr lang="en-US" dirty="0" err="1"/>
              <a:t>AdminMod</a:t>
            </a:r>
            <a:endParaRPr lang="en-US" dirty="0"/>
          </a:p>
        </p:txBody>
      </p:sp>
    </p:spTree>
    <p:extLst>
      <p:ext uri="{BB962C8B-B14F-4D97-AF65-F5344CB8AC3E}">
        <p14:creationId xmlns:p14="http://schemas.microsoft.com/office/powerpoint/2010/main" val="19740922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5084C0-71F9-4725-A9A6-F516DDE4243B}"/>
              </a:ext>
            </a:extLst>
          </p:cNvPr>
          <p:cNvPicPr>
            <a:picLocks noGrp="1" noChangeAspect="1"/>
          </p:cNvPicPr>
          <p:nvPr>
            <p:ph idx="1"/>
          </p:nvPr>
        </p:nvPicPr>
        <p:blipFill>
          <a:blip r:embed="rId2"/>
          <a:stretch>
            <a:fillRect/>
          </a:stretch>
        </p:blipFill>
        <p:spPr>
          <a:xfrm>
            <a:off x="2711624" y="764704"/>
            <a:ext cx="8944994" cy="3096344"/>
          </a:xfrm>
          <a:prstGeom prst="rect">
            <a:avLst/>
          </a:prstGeom>
        </p:spPr>
      </p:pic>
      <p:sp>
        <p:nvSpPr>
          <p:cNvPr id="3" name="Title 2">
            <a:extLst>
              <a:ext uri="{FF2B5EF4-FFF2-40B4-BE49-F238E27FC236}">
                <a16:creationId xmlns:a16="http://schemas.microsoft.com/office/drawing/2014/main" id="{32FCF5C9-0006-46AD-8F9D-5EFFD0585337}"/>
              </a:ext>
            </a:extLst>
          </p:cNvPr>
          <p:cNvSpPr>
            <a:spLocks noGrp="1"/>
          </p:cNvSpPr>
          <p:nvPr>
            <p:ph type="title"/>
          </p:nvPr>
        </p:nvSpPr>
        <p:spPr/>
        <p:txBody>
          <a:bodyPr/>
          <a:lstStyle/>
          <a:p>
            <a:pPr algn="ctr"/>
            <a:r>
              <a:rPr lang="en-US" dirty="0"/>
              <a:t>Admin Access</a:t>
            </a:r>
          </a:p>
        </p:txBody>
      </p:sp>
      <p:sp>
        <p:nvSpPr>
          <p:cNvPr id="5" name="Rectangle 4">
            <a:extLst>
              <a:ext uri="{FF2B5EF4-FFF2-40B4-BE49-F238E27FC236}">
                <a16:creationId xmlns:a16="http://schemas.microsoft.com/office/drawing/2014/main" id="{FCD6E7BF-0D07-4F2F-911B-FFD11A762620}"/>
              </a:ext>
            </a:extLst>
          </p:cNvPr>
          <p:cNvSpPr/>
          <p:nvPr/>
        </p:nvSpPr>
        <p:spPr>
          <a:xfrm>
            <a:off x="2711624" y="4221088"/>
            <a:ext cx="8944994" cy="646331"/>
          </a:xfrm>
          <a:prstGeom prst="rect">
            <a:avLst/>
          </a:prstGeom>
        </p:spPr>
        <p:txBody>
          <a:bodyPr wrap="square">
            <a:spAutoFit/>
          </a:bodyPr>
          <a:lstStyle/>
          <a:p>
            <a:r>
              <a:rPr lang="en-US" dirty="0"/>
              <a:t>https://docs.microsoft.com/en-us/aspnet/mvc/overview/older-versions/hands-on-labs/aspnet-mvc-4-custom-action-filters</a:t>
            </a:r>
          </a:p>
        </p:txBody>
      </p:sp>
      <p:sp>
        <p:nvSpPr>
          <p:cNvPr id="6" name="Rectangle 5">
            <a:extLst>
              <a:ext uri="{FF2B5EF4-FFF2-40B4-BE49-F238E27FC236}">
                <a16:creationId xmlns:a16="http://schemas.microsoft.com/office/drawing/2014/main" id="{F3DF0637-A547-45D1-AD41-E1D6B0B9C2C4}"/>
              </a:ext>
            </a:extLst>
          </p:cNvPr>
          <p:cNvSpPr/>
          <p:nvPr/>
        </p:nvSpPr>
        <p:spPr>
          <a:xfrm>
            <a:off x="2738438" y="4904293"/>
            <a:ext cx="8830169" cy="369332"/>
          </a:xfrm>
          <a:prstGeom prst="rect">
            <a:avLst/>
          </a:prstGeom>
        </p:spPr>
        <p:txBody>
          <a:bodyPr wrap="square">
            <a:spAutoFit/>
          </a:bodyPr>
          <a:lstStyle/>
          <a:p>
            <a:r>
              <a:rPr lang="en-US" dirty="0"/>
              <a:t>http://www.dotnettricks.com/learn/mvc/understanding-aspnet-mvc-filters-and-attributes</a:t>
            </a:r>
          </a:p>
        </p:txBody>
      </p:sp>
    </p:spTree>
    <p:extLst>
      <p:ext uri="{BB962C8B-B14F-4D97-AF65-F5344CB8AC3E}">
        <p14:creationId xmlns:p14="http://schemas.microsoft.com/office/powerpoint/2010/main" val="1037026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777E9-05A5-432B-AF3E-659E6E0B3E7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DF0331B-8747-471B-8FE7-D5CCC1BC0F4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11181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3E8024-0FE3-436E-8B62-BFAF6F1743D5}"/>
              </a:ext>
            </a:extLst>
          </p:cNvPr>
          <p:cNvPicPr>
            <a:picLocks noGrp="1" noChangeAspect="1"/>
          </p:cNvPicPr>
          <p:nvPr>
            <p:ph idx="1"/>
          </p:nvPr>
        </p:nvPicPr>
        <p:blipFill>
          <a:blip r:embed="rId2"/>
          <a:stretch>
            <a:fillRect/>
          </a:stretch>
        </p:blipFill>
        <p:spPr>
          <a:xfrm>
            <a:off x="2711624" y="764704"/>
            <a:ext cx="2362200" cy="2762250"/>
          </a:xfrm>
          <a:prstGeom prst="rect">
            <a:avLst/>
          </a:prstGeom>
        </p:spPr>
      </p:pic>
      <p:sp>
        <p:nvSpPr>
          <p:cNvPr id="3" name="Title 2">
            <a:extLst>
              <a:ext uri="{FF2B5EF4-FFF2-40B4-BE49-F238E27FC236}">
                <a16:creationId xmlns:a16="http://schemas.microsoft.com/office/drawing/2014/main" id="{7F86C67D-07B5-403B-8A03-D642C6304651}"/>
              </a:ext>
            </a:extLst>
          </p:cNvPr>
          <p:cNvSpPr>
            <a:spLocks noGrp="1"/>
          </p:cNvSpPr>
          <p:nvPr>
            <p:ph type="title"/>
          </p:nvPr>
        </p:nvSpPr>
        <p:spPr/>
        <p:txBody>
          <a:bodyPr/>
          <a:lstStyle/>
          <a:p>
            <a:r>
              <a:rPr lang="en-US" dirty="0"/>
              <a:t>FIRST SELECT</a:t>
            </a:r>
          </a:p>
        </p:txBody>
      </p:sp>
    </p:spTree>
    <p:extLst>
      <p:ext uri="{BB962C8B-B14F-4D97-AF65-F5344CB8AC3E}">
        <p14:creationId xmlns:p14="http://schemas.microsoft.com/office/powerpoint/2010/main" val="662716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normAutofit/>
          </a:bodyPr>
          <a:lstStyle/>
          <a:p>
            <a:r>
              <a:rPr lang="en-US"/>
              <a:t>Review of Key Objectives and Critical Success Factors</a:t>
            </a:r>
            <a:endParaRPr lang="en-US" dirty="0"/>
          </a:p>
        </p:txBody>
      </p:sp>
      <p:sp>
        <p:nvSpPr>
          <p:cNvPr id="3" name="Content Placeholder 2"/>
          <p:cNvSpPr>
            <a:spLocks noGrp="1"/>
          </p:cNvSpPr>
          <p:nvPr>
            <p:ph idx="1"/>
          </p:nvPr>
        </p:nvSpPr>
        <p:spPr/>
        <p:txBody>
          <a:bodyPr/>
          <a:lstStyle/>
          <a:p>
            <a:r>
              <a:rPr lang="en-US"/>
              <a:t>What makes company unique</a:t>
            </a:r>
          </a:p>
          <a:p>
            <a:r>
              <a:rPr lang="en-US"/>
              <a:t>What makes company successful</a:t>
            </a:r>
          </a:p>
          <a:p>
            <a:r>
              <a:rPr lang="en-US"/>
              <a:t>Shared vision</a:t>
            </a:r>
          </a:p>
          <a:p>
            <a:r>
              <a:rPr lang="en-US"/>
              <a:t>Review key undertakings of past year</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a:t>How Did We Do?</a:t>
            </a:r>
            <a:endParaRPr lang="en-US" dirty="0"/>
          </a:p>
        </p:txBody>
      </p:sp>
      <p:sp>
        <p:nvSpPr>
          <p:cNvPr id="3" name="Content Placeholder 2"/>
          <p:cNvSpPr>
            <a:spLocks noGrp="1"/>
          </p:cNvSpPr>
          <p:nvPr>
            <p:ph idx="1"/>
          </p:nvPr>
        </p:nvSpPr>
        <p:spPr/>
        <p:txBody>
          <a:bodyPr/>
          <a:lstStyle/>
          <a:p>
            <a:r>
              <a:rPr lang="en-US"/>
              <a:t>Brief overview of performance against each objective</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Overview</a:t>
            </a:r>
          </a:p>
        </p:txBody>
      </p:sp>
      <p:sp>
        <p:nvSpPr>
          <p:cNvPr id="3" name="Content Placeholder 2"/>
          <p:cNvSpPr>
            <a:spLocks noGrp="1"/>
          </p:cNvSpPr>
          <p:nvPr>
            <p:ph sz="half" idx="1"/>
          </p:nvPr>
        </p:nvSpPr>
        <p:spPr/>
        <p:txBody>
          <a:bodyPr/>
          <a:lstStyle/>
          <a:p>
            <a:r>
              <a:rPr lang="en-US" dirty="0"/>
              <a:t>Introduction and broad goals of each organization</a:t>
            </a:r>
          </a:p>
          <a:p>
            <a:r>
              <a:rPr lang="en-US" dirty="0"/>
              <a:t>Any changes</a:t>
            </a:r>
          </a:p>
        </p:txBody>
      </p:sp>
      <p:graphicFrame>
        <p:nvGraphicFramePr>
          <p:cNvPr id="5" name="Content Placeholder 4"/>
          <p:cNvGraphicFramePr>
            <a:graphicFrameLocks noGrp="1"/>
          </p:cNvGraphicFramePr>
          <p:nvPr>
            <p:ph sz="half" idx="2"/>
          </p:nvPr>
        </p:nvGraphicFramePr>
        <p:xfrm>
          <a:off x="7388225" y="868364"/>
          <a:ext cx="2605088"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2919" y="1123837"/>
            <a:ext cx="2458705" cy="4601183"/>
          </a:xfrm>
        </p:spPr>
        <p:txBody>
          <a:bodyPr/>
          <a:lstStyle/>
          <a:p>
            <a:r>
              <a:rPr lang="en-US" dirty="0"/>
              <a:t>Top Issues Facing Company</a:t>
            </a:r>
          </a:p>
        </p:txBody>
      </p:sp>
      <p:sp>
        <p:nvSpPr>
          <p:cNvPr id="6" name="Content Placeholder 5"/>
          <p:cNvSpPr>
            <a:spLocks noGrp="1"/>
          </p:cNvSpPr>
          <p:nvPr>
            <p:ph idx="1"/>
          </p:nvPr>
        </p:nvSpPr>
        <p:spPr/>
        <p:txBody>
          <a:bodyPr/>
          <a:lstStyle/>
          <a:p>
            <a:r>
              <a:rPr lang="en-US" dirty="0"/>
              <a:t>Address any high profile issues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Review of Prior Goals</a:t>
            </a:r>
          </a:p>
        </p:txBody>
      </p:sp>
      <p:sp>
        <p:nvSpPr>
          <p:cNvPr id="3" name="Content Placeholder 2"/>
          <p:cNvSpPr>
            <a:spLocks noGrp="1"/>
          </p:cNvSpPr>
          <p:nvPr>
            <p:ph idx="1"/>
          </p:nvPr>
        </p:nvSpPr>
        <p:spPr/>
        <p:txBody>
          <a:bodyPr/>
          <a:lstStyle/>
          <a:p>
            <a:r>
              <a:rPr lang="en-US" dirty="0"/>
              <a:t>Financial</a:t>
            </a:r>
          </a:p>
          <a:p>
            <a:r>
              <a:rPr lang="en-US" dirty="0"/>
              <a:t>Competitive</a:t>
            </a:r>
          </a:p>
          <a:p>
            <a:r>
              <a:rPr lang="en-US" dirty="0"/>
              <a:t>Progress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Progress Against Goals</a:t>
            </a:r>
          </a:p>
        </p:txBody>
      </p:sp>
      <p:sp>
        <p:nvSpPr>
          <p:cNvPr id="3" name="Content Placeholder 2"/>
          <p:cNvSpPr>
            <a:spLocks noGrp="1"/>
          </p:cNvSpPr>
          <p:nvPr>
            <p:ph idx="1"/>
          </p:nvPr>
        </p:nvSpPr>
        <p:spPr/>
        <p:txBody>
          <a:bodyPr/>
          <a:lstStyle/>
          <a:p>
            <a:r>
              <a:rPr lang="en-US" dirty="0"/>
              <a:t>Summary of key financial results</a:t>
            </a:r>
          </a:p>
          <a:p>
            <a:pPr lvl="1"/>
            <a:r>
              <a:rPr lang="en-US" dirty="0"/>
              <a:t>Revenue</a:t>
            </a:r>
          </a:p>
          <a:p>
            <a:pPr lvl="1"/>
            <a:r>
              <a:rPr lang="en-US" dirty="0"/>
              <a:t>Profit</a:t>
            </a:r>
          </a:p>
          <a:p>
            <a:pPr lvl="1"/>
            <a:r>
              <a:rPr lang="en-US" dirty="0"/>
              <a:t>Key spending areas</a:t>
            </a:r>
          </a:p>
          <a:p>
            <a:pPr lvl="1"/>
            <a:r>
              <a:rPr lang="en-US" dirty="0"/>
              <a:t>Headcount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6">
            <a:extLst>
              <a:ext uri="{FF2B5EF4-FFF2-40B4-BE49-F238E27FC236}">
                <a16:creationId xmlns:a16="http://schemas.microsoft.com/office/drawing/2014/main" id="{BBED7469-0D10-44CB-A4C2-C1124B3CA5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8">
            <a:extLst>
              <a:ext uri="{FF2B5EF4-FFF2-40B4-BE49-F238E27FC236}">
                <a16:creationId xmlns:a16="http://schemas.microsoft.com/office/drawing/2014/main" id="{F4351E00-23D4-4170-AACC-F27A1EE3FF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30">
            <a:extLst>
              <a:ext uri="{FF2B5EF4-FFF2-40B4-BE49-F238E27FC236}">
                <a16:creationId xmlns:a16="http://schemas.microsoft.com/office/drawing/2014/main" id="{3033C1FA-44DC-4135-AC8E-99278C3178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8481A727-51BA-47CD-BDF2-F800D0449B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34">
            <a:extLst>
              <a:ext uri="{FF2B5EF4-FFF2-40B4-BE49-F238E27FC236}">
                <a16:creationId xmlns:a16="http://schemas.microsoft.com/office/drawing/2014/main" id="{AF6B7092-FA11-45BD-B50D-DF79993015A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6">
            <a:extLst>
              <a:ext uri="{FF2B5EF4-FFF2-40B4-BE49-F238E27FC236}">
                <a16:creationId xmlns:a16="http://schemas.microsoft.com/office/drawing/2014/main" id="{4A94605C-0EB2-4FA5-B05F-7BC682EA27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8">
            <a:extLst>
              <a:ext uri="{FF2B5EF4-FFF2-40B4-BE49-F238E27FC236}">
                <a16:creationId xmlns:a16="http://schemas.microsoft.com/office/drawing/2014/main" id="{E1D58C79-C053-45C6-AB6A-6BE55965B2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a:extLst>
              <a:ext uri="{FF2B5EF4-FFF2-40B4-BE49-F238E27FC236}">
                <a16:creationId xmlns:a16="http://schemas.microsoft.com/office/drawing/2014/main" id="{354E51C5-AB14-4765-84CE-A0945F1433E2}"/>
              </a:ext>
            </a:extLst>
          </p:cNvPr>
          <p:cNvPicPr>
            <a:picLocks noChangeAspect="1"/>
          </p:cNvPicPr>
          <p:nvPr/>
        </p:nvPicPr>
        <p:blipFill rotWithShape="1">
          <a:blip r:embed="rId2"/>
          <a:srcRect l="3898" r="3476" b="4"/>
          <a:stretch/>
        </p:blipFill>
        <p:spPr>
          <a:xfrm>
            <a:off x="7460907" y="3264090"/>
            <a:ext cx="4027002" cy="2825813"/>
          </a:xfrm>
          <a:prstGeom prst="rect">
            <a:avLst/>
          </a:prstGeom>
        </p:spPr>
      </p:pic>
      <p:pic>
        <p:nvPicPr>
          <p:cNvPr id="20" name="Content Placeholder 3">
            <a:extLst>
              <a:ext uri="{FF2B5EF4-FFF2-40B4-BE49-F238E27FC236}">
                <a16:creationId xmlns:a16="http://schemas.microsoft.com/office/drawing/2014/main" id="{0B8AF5C1-E0DF-471A-9EBE-CD375B03A6C7}"/>
              </a:ext>
            </a:extLst>
          </p:cNvPr>
          <p:cNvPicPr>
            <a:picLocks noChangeAspect="1"/>
          </p:cNvPicPr>
          <p:nvPr/>
        </p:nvPicPr>
        <p:blipFill rotWithShape="1">
          <a:blip r:embed="rId3">
            <a:extLst/>
          </a:blip>
          <a:srcRect r="8914" b="3"/>
          <a:stretch/>
        </p:blipFill>
        <p:spPr>
          <a:xfrm>
            <a:off x="5137461" y="758952"/>
            <a:ext cx="4113439" cy="3161093"/>
          </a:xfrm>
          <a:custGeom>
            <a:avLst/>
            <a:gdLst>
              <a:gd name="connsiteX0" fmla="*/ 0 w 4113439"/>
              <a:gd name="connsiteY0" fmla="*/ 0 h 3161093"/>
              <a:gd name="connsiteX1" fmla="*/ 4113439 w 4113439"/>
              <a:gd name="connsiteY1" fmla="*/ 0 h 3161093"/>
              <a:gd name="connsiteX2" fmla="*/ 4113439 w 4113439"/>
              <a:gd name="connsiteY2" fmla="*/ 2344272 h 3161093"/>
              <a:gd name="connsiteX3" fmla="*/ 2157387 w 4113439"/>
              <a:gd name="connsiteY3" fmla="*/ 2344272 h 3161093"/>
              <a:gd name="connsiteX4" fmla="*/ 2157387 w 4113439"/>
              <a:gd name="connsiteY4" fmla="*/ 3161093 h 3161093"/>
              <a:gd name="connsiteX5" fmla="*/ 0 w 4113439"/>
              <a:gd name="connsiteY5" fmla="*/ 3161093 h 31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 name="Title 1">
            <a:extLst>
              <a:ext uri="{FF2B5EF4-FFF2-40B4-BE49-F238E27FC236}">
                <a16:creationId xmlns:a16="http://schemas.microsoft.com/office/drawing/2014/main" id="{B7BAD252-9D6C-4349-99AB-E3D0B5F350E9}"/>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a:t>ADD CONTROLLER</a:t>
            </a:r>
          </a:p>
        </p:txBody>
      </p:sp>
      <p:sp>
        <p:nvSpPr>
          <p:cNvPr id="22" name="Content Placeholder 11"/>
          <p:cNvSpPr>
            <a:spLocks noGrp="1"/>
          </p:cNvSpPr>
          <p:nvPr>
            <p:ph idx="1"/>
          </p:nvPr>
        </p:nvSpPr>
        <p:spPr>
          <a:xfrm>
            <a:off x="289249" y="2510395"/>
            <a:ext cx="4016116" cy="3274586"/>
          </a:xfrm>
        </p:spPr>
        <p:txBody>
          <a:bodyPr vert="horz" lIns="91440" tIns="45720" rIns="91440" bIns="45720" rtlCol="0" anchor="t">
            <a:normAutofit/>
          </a:bodyPr>
          <a:lstStyle/>
          <a:p>
            <a:pPr marL="0" indent="0" algn="just">
              <a:buNone/>
            </a:pPr>
            <a:r>
              <a:rPr lang="en-US" sz="1800" dirty="0">
                <a:solidFill>
                  <a:srgbClr val="FFFFFF"/>
                </a:solidFill>
              </a:rPr>
              <a:t>Notice that the first part of the controller name is highlighted in the Add Controller dialog. Every controller name must end with the suffix Controller. For example, you can create a controller named </a:t>
            </a:r>
            <a:r>
              <a:rPr lang="en-US" sz="1800" b="1" dirty="0" err="1">
                <a:solidFill>
                  <a:srgbClr val="FFFFFF"/>
                </a:solidFill>
              </a:rPr>
              <a:t>HomeController</a:t>
            </a:r>
            <a:r>
              <a:rPr lang="en-US" sz="1800" dirty="0">
                <a:solidFill>
                  <a:srgbClr val="FFFFFF"/>
                </a:solidFill>
              </a:rPr>
              <a:t> but not a controller named Home.</a:t>
            </a:r>
            <a:endParaRPr lang="en-US" sz="1800" b="1" dirty="0">
              <a:solidFill>
                <a:srgbClr val="FFFFFF"/>
              </a:solidFill>
            </a:endParaRPr>
          </a:p>
        </p:txBody>
      </p:sp>
    </p:spTree>
    <p:extLst>
      <p:ext uri="{BB962C8B-B14F-4D97-AF65-F5344CB8AC3E}">
        <p14:creationId xmlns:p14="http://schemas.microsoft.com/office/powerpoint/2010/main" val="40393195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Revenue and Profit</a:t>
            </a:r>
          </a:p>
        </p:txBody>
      </p:sp>
      <p:sp>
        <p:nvSpPr>
          <p:cNvPr id="3" name="Content Placeholder 2"/>
          <p:cNvSpPr>
            <a:spLocks noGrp="1"/>
          </p:cNvSpPr>
          <p:nvPr>
            <p:ph idx="1"/>
          </p:nvPr>
        </p:nvSpPr>
        <p:spPr/>
        <p:txBody>
          <a:bodyPr/>
          <a:lstStyle/>
          <a:p>
            <a:r>
              <a:rPr lang="en-US" dirty="0"/>
              <a:t>Forecast vs. actual</a:t>
            </a:r>
          </a:p>
          <a:p>
            <a:r>
              <a:rPr lang="en-US" dirty="0"/>
              <a:t>Gross margin</a:t>
            </a:r>
          </a:p>
          <a:p>
            <a:r>
              <a:rPr lang="en-US" dirty="0"/>
              <a:t>Important trends</a:t>
            </a:r>
          </a:p>
          <a:p>
            <a:r>
              <a:rPr lang="en-US" dirty="0"/>
              <a:t>Compare company to rest of market</a:t>
            </a:r>
          </a:p>
          <a:p>
            <a:r>
              <a:rPr lang="en-US" dirty="0"/>
              <a:t>Use multiple slides to break out meaningful detail</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a:t>Key Spending Areas</a:t>
            </a:r>
            <a:endParaRPr lang="en-US" dirty="0"/>
          </a:p>
        </p:txBody>
      </p:sp>
      <p:sp>
        <p:nvSpPr>
          <p:cNvPr id="3" name="Content Placeholder 2"/>
          <p:cNvSpPr>
            <a:spLocks noGrp="1"/>
          </p:cNvSpPr>
          <p:nvPr>
            <p:ph idx="1"/>
          </p:nvPr>
        </p:nvSpPr>
        <p:spPr/>
        <p:txBody>
          <a:bodyPr/>
          <a:lstStyle/>
          <a:p>
            <a:r>
              <a:rPr lang="en-US"/>
              <a:t>Research and Development</a:t>
            </a:r>
          </a:p>
          <a:p>
            <a:r>
              <a:rPr lang="en-US"/>
              <a:t>Sales and Marketing</a:t>
            </a:r>
          </a:p>
          <a:p>
            <a:r>
              <a:rPr lang="en-US"/>
              <a:t>General and Administration</a:t>
            </a:r>
          </a:p>
          <a:p>
            <a:r>
              <a:rPr lang="en-US"/>
              <a:t>Areas of improvement</a:t>
            </a:r>
          </a:p>
          <a:p>
            <a:r>
              <a:rPr lang="en-US"/>
              <a:t>Areas needing attention/caution</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Headcount</a:t>
            </a:r>
          </a:p>
        </p:txBody>
      </p:sp>
      <p:sp>
        <p:nvSpPr>
          <p:cNvPr id="3" name="Content Placeholder 2"/>
          <p:cNvSpPr>
            <a:spLocks noGrp="1"/>
          </p:cNvSpPr>
          <p:nvPr>
            <p:ph idx="1"/>
          </p:nvPr>
        </p:nvSpPr>
        <p:spPr/>
        <p:txBody>
          <a:bodyPr/>
          <a:lstStyle/>
          <a:p>
            <a:r>
              <a:rPr lang="en-US" dirty="0"/>
              <a:t>Goals</a:t>
            </a:r>
          </a:p>
          <a:p>
            <a:r>
              <a:rPr lang="en-US" dirty="0"/>
              <a:t>Results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Goals for Next Period</a:t>
            </a:r>
          </a:p>
        </p:txBody>
      </p:sp>
      <p:sp>
        <p:nvSpPr>
          <p:cNvPr id="3" name="Content Placeholder 2"/>
          <p:cNvSpPr>
            <a:spLocks noGrp="1"/>
          </p:cNvSpPr>
          <p:nvPr>
            <p:ph idx="1"/>
          </p:nvPr>
        </p:nvSpPr>
        <p:spPr/>
        <p:txBody>
          <a:bodyPr/>
          <a:lstStyle/>
          <a:p>
            <a:r>
              <a:rPr lang="en-US" dirty="0"/>
              <a:t>Strategic undertakings</a:t>
            </a:r>
          </a:p>
          <a:p>
            <a:r>
              <a:rPr lang="en-US" dirty="0"/>
              <a:t>Financial goals</a:t>
            </a:r>
          </a:p>
          <a:p>
            <a:r>
              <a:rPr lang="en-US" dirty="0"/>
              <a:t>Other key efforts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458705" cy="4601183"/>
          </a:xfrm>
        </p:spPr>
        <p:txBody>
          <a:bodyPr/>
          <a:lstStyle/>
          <a:p>
            <a:r>
              <a:rPr lang="en-US" dirty="0"/>
              <a:t>Summary</a:t>
            </a:r>
          </a:p>
        </p:txBody>
      </p:sp>
      <p:sp>
        <p:nvSpPr>
          <p:cNvPr id="3" name="Content Placeholder 2"/>
          <p:cNvSpPr>
            <a:spLocks noGrp="1"/>
          </p:cNvSpPr>
          <p:nvPr>
            <p:ph idx="1"/>
          </p:nvPr>
        </p:nvSpPr>
        <p:spPr/>
        <p:txBody>
          <a:bodyPr/>
          <a:lstStyle/>
          <a:p>
            <a:r>
              <a:rPr lang="en-US" dirty="0"/>
              <a:t>Summarize key successes/challenges</a:t>
            </a:r>
          </a:p>
          <a:p>
            <a:r>
              <a:rPr lang="en-US" dirty="0"/>
              <a:t>Reiterate key goals</a:t>
            </a:r>
          </a:p>
          <a:p>
            <a:r>
              <a:rPr lang="en-US" dirty="0"/>
              <a:t>Thanks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D2268-3E26-4FBB-A771-843B5E42C984}"/>
              </a:ext>
            </a:extLst>
          </p:cNvPr>
          <p:cNvSpPr>
            <a:spLocks noGrp="1"/>
          </p:cNvSpPr>
          <p:nvPr>
            <p:ph type="title"/>
          </p:nvPr>
        </p:nvSpPr>
        <p:spPr>
          <a:xfrm>
            <a:off x="191344" y="1128408"/>
            <a:ext cx="2210611" cy="4601183"/>
          </a:xfrm>
        </p:spPr>
        <p:txBody>
          <a:bodyPr>
            <a:normAutofit/>
          </a:bodyPr>
          <a:lstStyle/>
          <a:p>
            <a:r>
              <a:rPr lang="en-US" sz="2600" dirty="0"/>
              <a:t>ADD CONTROLLER</a:t>
            </a:r>
          </a:p>
        </p:txBody>
      </p:sp>
      <p:pic>
        <p:nvPicPr>
          <p:cNvPr id="5" name="Picture 4">
            <a:extLst>
              <a:ext uri="{FF2B5EF4-FFF2-40B4-BE49-F238E27FC236}">
                <a16:creationId xmlns:a16="http://schemas.microsoft.com/office/drawing/2014/main" id="{BFB196BC-AAA7-4D7C-9031-5D15E81BD3DD}"/>
              </a:ext>
            </a:extLst>
          </p:cNvPr>
          <p:cNvPicPr>
            <a:picLocks noChangeAspect="1"/>
          </p:cNvPicPr>
          <p:nvPr/>
        </p:nvPicPr>
        <p:blipFill>
          <a:blip r:embed="rId2"/>
          <a:stretch>
            <a:fillRect/>
          </a:stretch>
        </p:blipFill>
        <p:spPr>
          <a:xfrm>
            <a:off x="2927647" y="3508054"/>
            <a:ext cx="4355368" cy="2592288"/>
          </a:xfrm>
          <a:prstGeom prst="rect">
            <a:avLst/>
          </a:prstGeom>
        </p:spPr>
      </p:pic>
      <p:pic>
        <p:nvPicPr>
          <p:cNvPr id="7" name="Content Placeholder 3">
            <a:extLst>
              <a:ext uri="{FF2B5EF4-FFF2-40B4-BE49-F238E27FC236}">
                <a16:creationId xmlns:a16="http://schemas.microsoft.com/office/drawing/2014/main" id="{BC7E1FA3-283C-426B-9ABC-FAB86F834154}"/>
              </a:ext>
            </a:extLst>
          </p:cNvPr>
          <p:cNvPicPr>
            <a:picLocks noChangeAspect="1"/>
          </p:cNvPicPr>
          <p:nvPr/>
        </p:nvPicPr>
        <p:blipFill>
          <a:blip r:embed="rId3"/>
          <a:stretch>
            <a:fillRect/>
          </a:stretch>
        </p:blipFill>
        <p:spPr>
          <a:xfrm>
            <a:off x="2927647" y="764704"/>
            <a:ext cx="8607863" cy="3744416"/>
          </a:xfrm>
          <a:prstGeom prst="rect">
            <a:avLst/>
          </a:prstGeom>
        </p:spPr>
      </p:pic>
    </p:spTree>
    <p:extLst>
      <p:ext uri="{BB962C8B-B14F-4D97-AF65-F5344CB8AC3E}">
        <p14:creationId xmlns:p14="http://schemas.microsoft.com/office/powerpoint/2010/main" val="104504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20410-3A8E-404F-AE5D-AEEFB2DCC3D6}"/>
              </a:ext>
            </a:extLst>
          </p:cNvPr>
          <p:cNvSpPr>
            <a:spLocks noGrp="1"/>
          </p:cNvSpPr>
          <p:nvPr>
            <p:ph type="title"/>
          </p:nvPr>
        </p:nvSpPr>
        <p:spPr>
          <a:xfrm>
            <a:off x="2326386" y="4590661"/>
            <a:ext cx="7658146" cy="1065690"/>
          </a:xfrm>
        </p:spPr>
        <p:txBody>
          <a:bodyPr vert="horz" lIns="91440" tIns="45720" rIns="91440" bIns="45720" rtlCol="0" anchor="b">
            <a:normAutofit/>
          </a:bodyPr>
          <a:lstStyle/>
          <a:p>
            <a:pPr algn="ctr"/>
            <a:r>
              <a:rPr lang="en-US" sz="5900" spc="-100" dirty="0"/>
              <a:t>EDITING VIEW</a:t>
            </a:r>
          </a:p>
        </p:txBody>
      </p:sp>
      <p:pic>
        <p:nvPicPr>
          <p:cNvPr id="4" name="Content Placeholder 3">
            <a:extLst>
              <a:ext uri="{FF2B5EF4-FFF2-40B4-BE49-F238E27FC236}">
                <a16:creationId xmlns:a16="http://schemas.microsoft.com/office/drawing/2014/main" id="{021C774C-EDBA-473D-A800-C6B750FC19D0}"/>
              </a:ext>
            </a:extLst>
          </p:cNvPr>
          <p:cNvPicPr>
            <a:picLocks noGrp="1" noChangeAspect="1"/>
          </p:cNvPicPr>
          <p:nvPr>
            <p:ph idx="1"/>
          </p:nvPr>
        </p:nvPicPr>
        <p:blipFill>
          <a:blip r:embed="rId2"/>
          <a:stretch>
            <a:fillRect/>
          </a:stretch>
        </p:blipFill>
        <p:spPr>
          <a:xfrm>
            <a:off x="2711624" y="944724"/>
            <a:ext cx="8906256" cy="4968552"/>
          </a:xfrm>
          <a:prstGeom prst="rect">
            <a:avLst/>
          </a:prstGeom>
        </p:spPr>
      </p:pic>
    </p:spTree>
    <p:extLst>
      <p:ext uri="{BB962C8B-B14F-4D97-AF65-F5344CB8AC3E}">
        <p14:creationId xmlns:p14="http://schemas.microsoft.com/office/powerpoint/2010/main" val="214449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generated with very high confidence">
            <a:extLst>
              <a:ext uri="{FF2B5EF4-FFF2-40B4-BE49-F238E27FC236}">
                <a16:creationId xmlns:a16="http://schemas.microsoft.com/office/drawing/2014/main" id="{3DFECFFD-10D0-4516-A1B6-92BD48170375}"/>
              </a:ext>
            </a:extLst>
          </p:cNvPr>
          <p:cNvPicPr>
            <a:picLocks noGrp="1" noChangeAspect="1"/>
          </p:cNvPicPr>
          <p:nvPr>
            <p:ph idx="1"/>
          </p:nvPr>
        </p:nvPicPr>
        <p:blipFill rotWithShape="1">
          <a:blip r:embed="rId2"/>
          <a:srcRect l="19529" r="15188"/>
          <a:stretch/>
        </p:blipFill>
        <p:spPr>
          <a:xfrm>
            <a:off x="2999656" y="944724"/>
            <a:ext cx="8424936" cy="4968552"/>
          </a:xfrm>
          <a:prstGeom prst="rect">
            <a:avLst/>
          </a:prstGeom>
        </p:spPr>
      </p:pic>
    </p:spTree>
    <p:extLst>
      <p:ext uri="{BB962C8B-B14F-4D97-AF65-F5344CB8AC3E}">
        <p14:creationId xmlns:p14="http://schemas.microsoft.com/office/powerpoint/2010/main" val="348757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2C44-84C9-42DF-B334-731C088E6436}"/>
              </a:ext>
            </a:extLst>
          </p:cNvPr>
          <p:cNvSpPr>
            <a:spLocks noGrp="1"/>
          </p:cNvSpPr>
          <p:nvPr>
            <p:ph type="title"/>
          </p:nvPr>
        </p:nvSpPr>
        <p:spPr>
          <a:xfrm>
            <a:off x="47328" y="1128408"/>
            <a:ext cx="2458705" cy="4601183"/>
          </a:xfrm>
        </p:spPr>
        <p:txBody>
          <a:bodyPr/>
          <a:lstStyle/>
          <a:p>
            <a:pPr algn="ctr"/>
            <a:r>
              <a:rPr lang="en-US" dirty="0"/>
              <a:t>REFS</a:t>
            </a:r>
          </a:p>
        </p:txBody>
      </p:sp>
      <p:sp>
        <p:nvSpPr>
          <p:cNvPr id="3" name="Content Placeholder 2">
            <a:extLst>
              <a:ext uri="{FF2B5EF4-FFF2-40B4-BE49-F238E27FC236}">
                <a16:creationId xmlns:a16="http://schemas.microsoft.com/office/drawing/2014/main" id="{6EE094C3-5DC0-481D-8896-BFC4511C5485}"/>
              </a:ext>
            </a:extLst>
          </p:cNvPr>
          <p:cNvSpPr>
            <a:spLocks noGrp="1"/>
          </p:cNvSpPr>
          <p:nvPr>
            <p:ph idx="1"/>
          </p:nvPr>
        </p:nvSpPr>
        <p:spPr>
          <a:xfrm>
            <a:off x="2855640" y="864108"/>
            <a:ext cx="8784975" cy="5120640"/>
          </a:xfrm>
        </p:spPr>
        <p:txBody>
          <a:bodyPr/>
          <a:lstStyle/>
          <a:p>
            <a:r>
              <a:rPr lang="en-US" dirty="0">
                <a:hlinkClick r:id="rId2"/>
              </a:rPr>
              <a:t>https://docs.microsoft.com/en-us/aspnet/mvc/overview/</a:t>
            </a:r>
            <a:endParaRPr lang="en-US" dirty="0"/>
          </a:p>
          <a:p>
            <a:r>
              <a:rPr lang="en-US" dirty="0">
                <a:hlinkClick r:id="rId3"/>
              </a:rPr>
              <a:t>http://www.tutorialsteacher.com/mvc/asp.net-mvc-tutorials</a:t>
            </a:r>
            <a:endParaRPr lang="en-US" dirty="0"/>
          </a:p>
          <a:p>
            <a:r>
              <a:rPr lang="en-US" dirty="0">
                <a:hlinkClick r:id="rId4"/>
              </a:rPr>
              <a:t>https://habrahabr.ru/post/175999/</a:t>
            </a:r>
            <a:endParaRPr lang="en-US" dirty="0"/>
          </a:p>
          <a:p>
            <a:r>
              <a:rPr lang="en-US" dirty="0">
                <a:hlinkClick r:id="rId5"/>
              </a:rPr>
              <a:t>https://habrahabr.ru/post/176001/</a:t>
            </a:r>
            <a:endParaRPr lang="en-US" dirty="0"/>
          </a:p>
          <a:p>
            <a:endParaRPr lang="en-US" dirty="0"/>
          </a:p>
        </p:txBody>
      </p:sp>
    </p:spTree>
    <p:extLst>
      <p:ext uri="{BB962C8B-B14F-4D97-AF65-F5344CB8AC3E}">
        <p14:creationId xmlns:p14="http://schemas.microsoft.com/office/powerpoint/2010/main" val="258872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FA85-2242-4D60-B4C4-E58F9F1A90A9}"/>
              </a:ext>
            </a:extLst>
          </p:cNvPr>
          <p:cNvSpPr>
            <a:spLocks noGrp="1"/>
          </p:cNvSpPr>
          <p:nvPr>
            <p:ph type="ctrTitle"/>
          </p:nvPr>
        </p:nvSpPr>
        <p:spPr/>
        <p:txBody>
          <a:bodyPr/>
          <a:lstStyle/>
          <a:p>
            <a:r>
              <a:rPr lang="en-US" dirty="0"/>
              <a:t>BOOTSTRAP</a:t>
            </a:r>
          </a:p>
        </p:txBody>
      </p:sp>
      <p:sp>
        <p:nvSpPr>
          <p:cNvPr id="5" name="Subtitle 4">
            <a:extLst>
              <a:ext uri="{FF2B5EF4-FFF2-40B4-BE49-F238E27FC236}">
                <a16:creationId xmlns:a16="http://schemas.microsoft.com/office/drawing/2014/main" id="{DB81D63B-8F25-4827-B0A0-FAA26B8FC2C9}"/>
              </a:ext>
            </a:extLst>
          </p:cNvPr>
          <p:cNvSpPr>
            <a:spLocks noGrp="1"/>
          </p:cNvSpPr>
          <p:nvPr>
            <p:ph type="subTitle" idx="1"/>
          </p:nvPr>
        </p:nvSpPr>
        <p:spPr/>
        <p:txBody>
          <a:bodyPr/>
          <a:lstStyle/>
          <a:p>
            <a:r>
              <a:rPr lang="en-US" dirty="0"/>
              <a:t>ASP.NET Design Integration</a:t>
            </a:r>
          </a:p>
        </p:txBody>
      </p:sp>
    </p:spTree>
    <p:extLst>
      <p:ext uri="{BB962C8B-B14F-4D97-AF65-F5344CB8AC3E}">
        <p14:creationId xmlns:p14="http://schemas.microsoft.com/office/powerpoint/2010/main" val="2983522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875682-0790-427D-9A23-4B7265F0FA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EDE4AAE-4785-4EA7-95DB-45200F5B80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26114B6B-6D15-46E8-9310-9A1C4E956A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AE617A-6BA3-434D-B181-7B536C0EF8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1A23C7F-CB20-458F-9B61-2434CE018B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B6CCFA1-328B-40BB-A9CB-0CF80A78E36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DD6A62-71E3-44C2-B53E-15B1FAA286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DE87A3-268A-4983-A7BA-C62360534CB1}"/>
              </a:ext>
            </a:extLst>
          </p:cNvPr>
          <p:cNvPicPr>
            <a:picLocks noChangeAspect="1"/>
          </p:cNvPicPr>
          <p:nvPr/>
        </p:nvPicPr>
        <p:blipFill rotWithShape="1">
          <a:blip r:embed="rId2"/>
          <a:srcRect r="5" b="6130"/>
          <a:stretch/>
        </p:blipFill>
        <p:spPr>
          <a:xfrm>
            <a:off x="7460907" y="3264090"/>
            <a:ext cx="4027002" cy="2825813"/>
          </a:xfrm>
          <a:prstGeom prst="rect">
            <a:avLst/>
          </a:prstGeom>
        </p:spPr>
      </p:pic>
      <p:pic>
        <p:nvPicPr>
          <p:cNvPr id="7" name="Picture 6">
            <a:extLst>
              <a:ext uri="{FF2B5EF4-FFF2-40B4-BE49-F238E27FC236}">
                <a16:creationId xmlns:a16="http://schemas.microsoft.com/office/drawing/2014/main" id="{7342F3BD-AE66-45C7-AEE6-E6890E1F43B4}"/>
              </a:ext>
            </a:extLst>
          </p:cNvPr>
          <p:cNvPicPr>
            <a:picLocks noChangeAspect="1"/>
          </p:cNvPicPr>
          <p:nvPr/>
        </p:nvPicPr>
        <p:blipFill rotWithShape="1">
          <a:blip r:embed="rId3"/>
          <a:srcRect t="1320" r="-4" b="27593"/>
          <a:stretch/>
        </p:blipFill>
        <p:spPr>
          <a:xfrm>
            <a:off x="5137461" y="758952"/>
            <a:ext cx="4113439" cy="3161093"/>
          </a:xfrm>
          <a:custGeom>
            <a:avLst/>
            <a:gdLst>
              <a:gd name="connsiteX0" fmla="*/ 0 w 4113439"/>
              <a:gd name="connsiteY0" fmla="*/ 0 h 3161093"/>
              <a:gd name="connsiteX1" fmla="*/ 4113439 w 4113439"/>
              <a:gd name="connsiteY1" fmla="*/ 0 h 3161093"/>
              <a:gd name="connsiteX2" fmla="*/ 4113439 w 4113439"/>
              <a:gd name="connsiteY2" fmla="*/ 2344272 h 3161093"/>
              <a:gd name="connsiteX3" fmla="*/ 2157387 w 4113439"/>
              <a:gd name="connsiteY3" fmla="*/ 2344272 h 3161093"/>
              <a:gd name="connsiteX4" fmla="*/ 2157387 w 4113439"/>
              <a:gd name="connsiteY4" fmla="*/ 3161093 h 3161093"/>
              <a:gd name="connsiteX5" fmla="*/ 0 w 4113439"/>
              <a:gd name="connsiteY5" fmla="*/ 3161093 h 31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pic>
        <p:nvPicPr>
          <p:cNvPr id="4" name="Content Placeholder 3">
            <a:extLst>
              <a:ext uri="{FF2B5EF4-FFF2-40B4-BE49-F238E27FC236}">
                <a16:creationId xmlns:a16="http://schemas.microsoft.com/office/drawing/2014/main" id="{5BF0B502-7E65-4874-9FDE-B0361A9D1792}"/>
              </a:ext>
            </a:extLst>
          </p:cNvPr>
          <p:cNvPicPr>
            <a:picLocks noGrp="1" noChangeAspect="1"/>
          </p:cNvPicPr>
          <p:nvPr>
            <p:ph idx="1"/>
          </p:nvPr>
        </p:nvPicPr>
        <p:blipFill rotWithShape="1">
          <a:blip r:embed="rId4"/>
          <a:srcRect l="10867" r="5" b="5"/>
          <a:stretch/>
        </p:blipFill>
        <p:spPr>
          <a:xfrm>
            <a:off x="9408840" y="758952"/>
            <a:ext cx="2079069" cy="2344272"/>
          </a:xfrm>
          <a:prstGeom prst="rect">
            <a:avLst/>
          </a:prstGeom>
        </p:spPr>
      </p:pic>
      <p:pic>
        <p:nvPicPr>
          <p:cNvPr id="6" name="Picture 5">
            <a:extLst>
              <a:ext uri="{FF2B5EF4-FFF2-40B4-BE49-F238E27FC236}">
                <a16:creationId xmlns:a16="http://schemas.microsoft.com/office/drawing/2014/main" id="{47F458C3-682F-41A7-860C-DE5FF703AABF}"/>
              </a:ext>
            </a:extLst>
          </p:cNvPr>
          <p:cNvPicPr>
            <a:picLocks noChangeAspect="1"/>
          </p:cNvPicPr>
          <p:nvPr/>
        </p:nvPicPr>
        <p:blipFill rotWithShape="1">
          <a:blip r:embed="rId5"/>
          <a:srcRect r="6574" b="1"/>
          <a:stretch/>
        </p:blipFill>
        <p:spPr>
          <a:xfrm>
            <a:off x="5137463" y="4080912"/>
            <a:ext cx="2157385" cy="2008992"/>
          </a:xfrm>
          <a:prstGeom prst="rect">
            <a:avLst/>
          </a:prstGeom>
        </p:spPr>
      </p:pic>
      <p:sp>
        <p:nvSpPr>
          <p:cNvPr id="3" name="Title 2">
            <a:extLst>
              <a:ext uri="{FF2B5EF4-FFF2-40B4-BE49-F238E27FC236}">
                <a16:creationId xmlns:a16="http://schemas.microsoft.com/office/drawing/2014/main" id="{7250062C-2524-48BA-B4D2-C6A13F6D3973}"/>
              </a:ext>
            </a:extLst>
          </p:cNvPr>
          <p:cNvSpPr>
            <a:spLocks noGrp="1"/>
          </p:cNvSpPr>
          <p:nvPr>
            <p:ph type="title"/>
          </p:nvPr>
        </p:nvSpPr>
        <p:spPr>
          <a:xfrm>
            <a:off x="335360" y="1298448"/>
            <a:ext cx="3993177" cy="3255264"/>
          </a:xfrm>
        </p:spPr>
        <p:txBody>
          <a:bodyPr vert="horz" lIns="91440" tIns="45720" rIns="91440" bIns="45720" rtlCol="0" anchor="b">
            <a:normAutofit/>
          </a:bodyPr>
          <a:lstStyle/>
          <a:p>
            <a:r>
              <a:rPr lang="en-US" sz="5900" spc="-100" dirty="0"/>
              <a:t>LUNA ADMIN THEME v1.3</a:t>
            </a:r>
          </a:p>
        </p:txBody>
      </p:sp>
    </p:spTree>
    <p:extLst>
      <p:ext uri="{BB962C8B-B14F-4D97-AF65-F5344CB8AC3E}">
        <p14:creationId xmlns:p14="http://schemas.microsoft.com/office/powerpoint/2010/main" val="4000670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098665" cy="4601183"/>
          </a:xfrm>
        </p:spPr>
        <p:txBody>
          <a:bodyPr/>
          <a:lstStyle/>
          <a:p>
            <a:pPr algn="ctr"/>
            <a:r>
              <a:rPr lang="en-US" dirty="0"/>
              <a:t>GETTING STARTED</a:t>
            </a:r>
          </a:p>
        </p:txBody>
      </p:sp>
      <p:sp>
        <p:nvSpPr>
          <p:cNvPr id="3" name="Content Placeholder 2"/>
          <p:cNvSpPr>
            <a:spLocks noGrp="1"/>
          </p:cNvSpPr>
          <p:nvPr>
            <p:ph idx="1"/>
          </p:nvPr>
        </p:nvSpPr>
        <p:spPr/>
        <p:txBody>
          <a:bodyPr>
            <a:normAutofit/>
          </a:bodyPr>
          <a:lstStyle/>
          <a:p>
            <a:r>
              <a:rPr lang="en-US" dirty="0"/>
              <a:t>Introduction</a:t>
            </a:r>
          </a:p>
          <a:p>
            <a:r>
              <a:rPr lang="en-US" dirty="0"/>
              <a:t>How Did We Do?</a:t>
            </a:r>
          </a:p>
          <a:p>
            <a:r>
              <a:rPr lang="en-US" dirty="0"/>
              <a:t>Project Organization</a:t>
            </a:r>
          </a:p>
          <a:p>
            <a:r>
              <a:rPr lang="en-US" dirty="0"/>
              <a:t>Top Issues Facing In Visual Studio 2015-2017</a:t>
            </a:r>
          </a:p>
          <a:p>
            <a:r>
              <a:rPr lang="en-US" dirty="0"/>
              <a:t>Project References (NuGet Packages)</a:t>
            </a:r>
          </a:p>
          <a:p>
            <a:r>
              <a:rPr lang="en-US" dirty="0"/>
              <a:t>Project Configuration</a:t>
            </a:r>
          </a:p>
          <a:p>
            <a:r>
              <a:rPr lang="en-US" dirty="0"/>
              <a:t>First Run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EB6608-80D5-4EB9-A8F7-8BCC430ABAD7}"/>
              </a:ext>
            </a:extLst>
          </p:cNvPr>
          <p:cNvSpPr>
            <a:spLocks noGrp="1"/>
          </p:cNvSpPr>
          <p:nvPr>
            <p:ph idx="1"/>
          </p:nvPr>
        </p:nvSpPr>
        <p:spPr>
          <a:xfrm>
            <a:off x="2711624" y="864108"/>
            <a:ext cx="9001000" cy="5120640"/>
          </a:xfrm>
        </p:spPr>
        <p:txBody>
          <a:bodyPr/>
          <a:lstStyle/>
          <a:p>
            <a:r>
              <a:rPr lang="en-US" dirty="0"/>
              <a:t>LUNA Admin Theme is a premium admin theme with flat and dark design concept. It is fully responsive admin theme built with latest Bootstrap 3+ Framework, HTML5 and CSS3, Media query. It can be used for monitoring or administration web applications, project management system, admin dashboard, application backend or other custom project.</a:t>
            </a:r>
          </a:p>
          <a:p>
            <a:r>
              <a:rPr lang="en-US" dirty="0"/>
              <a:t>We are release continuous long term updates and many new features will be coming soon in the near future updates. Once you purchased LUNA, you will be entitled to free download of all updates.</a:t>
            </a:r>
          </a:p>
          <a:p>
            <a:pPr marL="0" indent="0">
              <a:buNone/>
            </a:pPr>
            <a:endParaRPr lang="en-US" dirty="0"/>
          </a:p>
          <a:p>
            <a:pPr marL="0" indent="0">
              <a:buNone/>
            </a:pPr>
            <a:endParaRPr lang="en-US" dirty="0"/>
          </a:p>
          <a:p>
            <a:pPr marL="0" indent="0">
              <a:buNone/>
            </a:pPr>
            <a:r>
              <a:rPr lang="en-US" dirty="0"/>
              <a:t>URL: </a:t>
            </a:r>
            <a:r>
              <a:rPr lang="en-US" dirty="0">
                <a:solidFill>
                  <a:schemeClr val="accent2"/>
                </a:solidFill>
              </a:rPr>
              <a:t>https://wrapbootstrap.com/theme/luna-responsive-admin-theme-WB0J69TPB</a:t>
            </a:r>
          </a:p>
        </p:txBody>
      </p:sp>
      <p:sp>
        <p:nvSpPr>
          <p:cNvPr id="3" name="Title 2">
            <a:extLst>
              <a:ext uri="{FF2B5EF4-FFF2-40B4-BE49-F238E27FC236}">
                <a16:creationId xmlns:a16="http://schemas.microsoft.com/office/drawing/2014/main" id="{0D85E75B-E65F-49DA-A7B1-1385AAB9647E}"/>
              </a:ext>
            </a:extLst>
          </p:cNvPr>
          <p:cNvSpPr>
            <a:spLocks noGrp="1"/>
          </p:cNvSpPr>
          <p:nvPr>
            <p:ph type="title"/>
          </p:nvPr>
        </p:nvSpPr>
        <p:spPr/>
        <p:txBody>
          <a:bodyPr/>
          <a:lstStyle/>
          <a:p>
            <a:pPr algn="ctr"/>
            <a:r>
              <a:rPr lang="en-US" dirty="0"/>
              <a:t>ABOUT</a:t>
            </a:r>
          </a:p>
        </p:txBody>
      </p:sp>
    </p:spTree>
    <p:extLst>
      <p:ext uri="{BB962C8B-B14F-4D97-AF65-F5344CB8AC3E}">
        <p14:creationId xmlns:p14="http://schemas.microsoft.com/office/powerpoint/2010/main" val="1047693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C1B1BE-EBA9-495F-87F9-F87F164F1E26}"/>
              </a:ext>
            </a:extLst>
          </p:cNvPr>
          <p:cNvSpPr>
            <a:spLocks noGrp="1"/>
          </p:cNvSpPr>
          <p:nvPr>
            <p:ph idx="1"/>
          </p:nvPr>
        </p:nvSpPr>
        <p:spPr>
          <a:xfrm>
            <a:off x="2711624" y="864108"/>
            <a:ext cx="9001000" cy="5120640"/>
          </a:xfrm>
        </p:spPr>
        <p:txBody>
          <a:bodyPr numCol="3">
            <a:normAutofit fontScale="85000" lnSpcReduction="20000"/>
          </a:bodyPr>
          <a:lstStyle/>
          <a:p>
            <a:r>
              <a:rPr lang="en-US" dirty="0"/>
              <a:t>Bootstrap: </a:t>
            </a:r>
            <a:r>
              <a:rPr lang="en-US" dirty="0">
                <a:hlinkClick r:id="rId2"/>
              </a:rPr>
              <a:t>http://getbootstrap.com/</a:t>
            </a:r>
            <a:endParaRPr lang="en-US" dirty="0"/>
          </a:p>
          <a:p>
            <a:r>
              <a:rPr lang="en-US" dirty="0"/>
              <a:t>jQuery: </a:t>
            </a:r>
            <a:r>
              <a:rPr lang="en-US" dirty="0">
                <a:hlinkClick r:id="rId3"/>
              </a:rPr>
              <a:t>http://jquery.com/</a:t>
            </a:r>
            <a:endParaRPr lang="en-US" dirty="0"/>
          </a:p>
          <a:p>
            <a:r>
              <a:rPr lang="en-US" dirty="0" err="1"/>
              <a:t>jQueryUI</a:t>
            </a:r>
            <a:r>
              <a:rPr lang="en-US" dirty="0"/>
              <a:t>: </a:t>
            </a:r>
            <a:r>
              <a:rPr lang="en-US" dirty="0">
                <a:hlinkClick r:id="rId4"/>
              </a:rPr>
              <a:t>http://jqueryui.com/</a:t>
            </a:r>
            <a:endParaRPr lang="en-US" dirty="0"/>
          </a:p>
          <a:p>
            <a:r>
              <a:rPr lang="en-US" dirty="0" err="1"/>
              <a:t>DataTables</a:t>
            </a:r>
            <a:r>
              <a:rPr lang="en-US" dirty="0"/>
              <a:t>: </a:t>
            </a:r>
            <a:r>
              <a:rPr lang="en-US" dirty="0">
                <a:hlinkClick r:id="rId5"/>
              </a:rPr>
              <a:t>https://datatables.net/</a:t>
            </a:r>
            <a:endParaRPr lang="en-US" dirty="0"/>
          </a:p>
          <a:p>
            <a:r>
              <a:rPr lang="en-US" dirty="0" err="1"/>
              <a:t>Flot</a:t>
            </a:r>
            <a:r>
              <a:rPr lang="en-US" dirty="0"/>
              <a:t>: </a:t>
            </a:r>
            <a:r>
              <a:rPr lang="en-US" dirty="0">
                <a:hlinkClick r:id="rId6"/>
              </a:rPr>
              <a:t>http://www.flotcharts.org/</a:t>
            </a:r>
            <a:endParaRPr lang="en-US" dirty="0"/>
          </a:p>
          <a:p>
            <a:r>
              <a:rPr lang="en-US" dirty="0"/>
              <a:t>Pace: </a:t>
            </a:r>
            <a:r>
              <a:rPr lang="en-US" dirty="0">
                <a:hlinkClick r:id="rId7"/>
              </a:rPr>
              <a:t>http://github.hubspot.com/pace/docs/welcome/</a:t>
            </a:r>
            <a:endParaRPr lang="en-US" dirty="0"/>
          </a:p>
          <a:p>
            <a:r>
              <a:rPr lang="en-US" dirty="0"/>
              <a:t>Sparkline: </a:t>
            </a:r>
            <a:r>
              <a:rPr lang="en-US" dirty="0">
                <a:hlinkClick r:id="rId8"/>
              </a:rPr>
              <a:t>http://omnipotent.net/jquery.sparkline/#s-about</a:t>
            </a:r>
            <a:endParaRPr lang="en-US" dirty="0"/>
          </a:p>
          <a:p>
            <a:r>
              <a:rPr lang="en-US" dirty="0" err="1"/>
              <a:t>Nestable</a:t>
            </a:r>
            <a:r>
              <a:rPr lang="en-US" dirty="0"/>
              <a:t>: </a:t>
            </a:r>
            <a:r>
              <a:rPr lang="en-US" dirty="0">
                <a:hlinkClick r:id="rId9"/>
              </a:rPr>
              <a:t>https://github.com/dbushell/Nestable</a:t>
            </a:r>
            <a:endParaRPr lang="en-US" dirty="0"/>
          </a:p>
          <a:p>
            <a:r>
              <a:rPr lang="en-US" dirty="0" err="1"/>
              <a:t>PerspectiveMockup</a:t>
            </a:r>
            <a:r>
              <a:rPr lang="en-US" dirty="0"/>
              <a:t>: </a:t>
            </a:r>
            <a:r>
              <a:rPr lang="en-US" dirty="0">
                <a:hlinkClick r:id="rId10"/>
              </a:rPr>
              <a:t>http://www.pixeden.com/psd-mock-up-templates/the-new-macbook-psd-mockup</a:t>
            </a:r>
            <a:endParaRPr lang="en-US" dirty="0"/>
          </a:p>
          <a:p>
            <a:r>
              <a:rPr lang="en-US" dirty="0" err="1"/>
              <a:t>Roboto</a:t>
            </a:r>
            <a:r>
              <a:rPr lang="en-US" dirty="0"/>
              <a:t>: </a:t>
            </a:r>
            <a:r>
              <a:rPr lang="en-US" dirty="0">
                <a:hlinkClick r:id="rId11"/>
              </a:rPr>
              <a:t>https://www.google.com/fonts/specimen/Roboto</a:t>
            </a:r>
            <a:endParaRPr lang="en-US" dirty="0"/>
          </a:p>
          <a:p>
            <a:r>
              <a:rPr lang="en-US" dirty="0" err="1"/>
              <a:t>Toastr</a:t>
            </a:r>
            <a:r>
              <a:rPr lang="en-US" dirty="0"/>
              <a:t>: </a:t>
            </a:r>
            <a:r>
              <a:rPr lang="en-US" dirty="0">
                <a:hlinkClick r:id="rId12"/>
              </a:rPr>
              <a:t>https://github.com/CodeSeven/toastr</a:t>
            </a:r>
            <a:endParaRPr lang="en-US" dirty="0"/>
          </a:p>
          <a:p>
            <a:r>
              <a:rPr lang="en-US" dirty="0"/>
              <a:t>Timeline: </a:t>
            </a:r>
            <a:r>
              <a:rPr lang="en-US" dirty="0">
                <a:hlinkClick r:id="rId13"/>
              </a:rPr>
              <a:t>http://codyhouse.co/gem/vertical-timeline/</a:t>
            </a:r>
            <a:endParaRPr lang="en-US" dirty="0"/>
          </a:p>
          <a:p>
            <a:r>
              <a:rPr lang="en-US" dirty="0"/>
              <a:t>meteor: </a:t>
            </a:r>
            <a:r>
              <a:rPr lang="en-US" dirty="0">
                <a:hlinkClick r:id="rId14"/>
              </a:rPr>
              <a:t>https://www.meteor.com/</a:t>
            </a:r>
            <a:endParaRPr lang="en-US" dirty="0"/>
          </a:p>
          <a:p>
            <a:r>
              <a:rPr lang="en-US" dirty="0"/>
              <a:t>d3: </a:t>
            </a:r>
            <a:r>
              <a:rPr lang="en-US" dirty="0">
                <a:hlinkClick r:id="rId15"/>
              </a:rPr>
              <a:t>http://d3js.org/</a:t>
            </a:r>
            <a:endParaRPr lang="en-US" dirty="0"/>
          </a:p>
          <a:p>
            <a:r>
              <a:rPr lang="en-US" dirty="0"/>
              <a:t>moment: </a:t>
            </a:r>
            <a:r>
              <a:rPr lang="en-US" dirty="0">
                <a:hlinkClick r:id="rId16"/>
              </a:rPr>
              <a:t>http://momentjs.com/</a:t>
            </a:r>
            <a:endParaRPr lang="en-US" dirty="0"/>
          </a:p>
          <a:p>
            <a:r>
              <a:rPr lang="en-US" dirty="0" err="1"/>
              <a:t>flowRouter</a:t>
            </a:r>
            <a:r>
              <a:rPr lang="en-US" dirty="0"/>
              <a:t>: </a:t>
            </a:r>
            <a:r>
              <a:rPr lang="en-US" dirty="0">
                <a:hlinkClick r:id="rId17"/>
              </a:rPr>
              <a:t>https://github.com/kadirahq/flow-router</a:t>
            </a:r>
            <a:endParaRPr lang="en-US" dirty="0"/>
          </a:p>
          <a:p>
            <a:r>
              <a:rPr lang="en-US" dirty="0" err="1"/>
              <a:t>dataMaps</a:t>
            </a:r>
            <a:r>
              <a:rPr lang="en-US" dirty="0"/>
              <a:t>: </a:t>
            </a:r>
            <a:r>
              <a:rPr lang="en-US" dirty="0">
                <a:hlinkClick r:id="rId18"/>
              </a:rPr>
              <a:t>http://datamaps.github.io/</a:t>
            </a:r>
            <a:endParaRPr lang="en-US" dirty="0"/>
          </a:p>
          <a:p>
            <a:r>
              <a:rPr lang="en-US" dirty="0" err="1"/>
              <a:t>Switchery</a:t>
            </a:r>
            <a:r>
              <a:rPr lang="en-US" dirty="0"/>
              <a:t>: </a:t>
            </a:r>
            <a:r>
              <a:rPr lang="en-US" dirty="0">
                <a:hlinkClick r:id="rId19"/>
              </a:rPr>
              <a:t>http://abpetkov.github.io/switchery/</a:t>
            </a:r>
            <a:endParaRPr lang="en-US" dirty="0"/>
          </a:p>
          <a:p>
            <a:r>
              <a:rPr lang="en-US" dirty="0" err="1"/>
              <a:t>Summernote</a:t>
            </a:r>
            <a:r>
              <a:rPr lang="en-US" dirty="0"/>
              <a:t>: </a:t>
            </a:r>
            <a:r>
              <a:rPr lang="en-US" dirty="0">
                <a:hlinkClick r:id="rId20"/>
              </a:rPr>
              <a:t>http://summernote.org/</a:t>
            </a:r>
            <a:endParaRPr lang="en-US" dirty="0"/>
          </a:p>
          <a:p>
            <a:r>
              <a:rPr lang="en-US" dirty="0"/>
              <a:t>Bootstrap checkbox: </a:t>
            </a:r>
            <a:r>
              <a:rPr lang="en-US" dirty="0">
                <a:hlinkClick r:id="rId21"/>
              </a:rPr>
              <a:t>https://github.com/flatlogic/awesome-bootstrap-checkbox</a:t>
            </a:r>
            <a:endParaRPr lang="en-US" dirty="0"/>
          </a:p>
          <a:p>
            <a:r>
              <a:rPr lang="en-US" dirty="0"/>
              <a:t>Select2: </a:t>
            </a:r>
            <a:r>
              <a:rPr lang="en-US" dirty="0">
                <a:hlinkClick r:id="rId22"/>
              </a:rPr>
              <a:t>https://select2.github.io/</a:t>
            </a:r>
            <a:endParaRPr lang="en-US" dirty="0"/>
          </a:p>
          <a:p>
            <a:r>
              <a:rPr lang="en-US" dirty="0"/>
              <a:t>UI-select: </a:t>
            </a:r>
            <a:r>
              <a:rPr lang="en-US" dirty="0">
                <a:hlinkClick r:id="rId23"/>
              </a:rPr>
              <a:t>https://github.com/angular-ui/ui-select</a:t>
            </a:r>
            <a:endParaRPr lang="en-US" dirty="0"/>
          </a:p>
          <a:p>
            <a:r>
              <a:rPr lang="en-US" dirty="0"/>
              <a:t>Typeahead: </a:t>
            </a:r>
            <a:r>
              <a:rPr lang="en-US" dirty="0">
                <a:hlinkClick r:id="rId24"/>
              </a:rPr>
              <a:t>https://github.com/bassjobsen/Bootstrap-3-Typeahead</a:t>
            </a:r>
            <a:endParaRPr lang="en-US" dirty="0"/>
          </a:p>
          <a:p>
            <a:r>
              <a:rPr lang="en-US" dirty="0" err="1"/>
              <a:t>ChartJS</a:t>
            </a:r>
            <a:r>
              <a:rPr lang="en-US" dirty="0"/>
              <a:t>: </a:t>
            </a:r>
            <a:r>
              <a:rPr lang="en-US" dirty="0">
                <a:hlinkClick r:id="rId25"/>
              </a:rPr>
              <a:t>http://www.chartjs.org/</a:t>
            </a:r>
            <a:endParaRPr lang="en-US" dirty="0"/>
          </a:p>
          <a:p>
            <a:r>
              <a:rPr lang="en-US" dirty="0"/>
              <a:t>CSS Loaders: </a:t>
            </a:r>
            <a:r>
              <a:rPr lang="en-US" dirty="0">
                <a:hlinkClick r:id="rId26"/>
              </a:rPr>
              <a:t>https://github.com/lukehaas/css-loaders</a:t>
            </a:r>
            <a:endParaRPr lang="en-US" dirty="0"/>
          </a:p>
          <a:p>
            <a:endParaRPr lang="en-US" dirty="0"/>
          </a:p>
        </p:txBody>
      </p:sp>
      <p:sp>
        <p:nvSpPr>
          <p:cNvPr id="3" name="Title 2">
            <a:extLst>
              <a:ext uri="{FF2B5EF4-FFF2-40B4-BE49-F238E27FC236}">
                <a16:creationId xmlns:a16="http://schemas.microsoft.com/office/drawing/2014/main" id="{65AF2DEB-E52D-4833-B1AF-CFAF6BA94811}"/>
              </a:ext>
            </a:extLst>
          </p:cNvPr>
          <p:cNvSpPr>
            <a:spLocks noGrp="1"/>
          </p:cNvSpPr>
          <p:nvPr>
            <p:ph type="title"/>
          </p:nvPr>
        </p:nvSpPr>
        <p:spPr/>
        <p:txBody>
          <a:bodyPr/>
          <a:lstStyle/>
          <a:p>
            <a:pPr algn="ctr"/>
            <a:r>
              <a:rPr lang="en-US" dirty="0"/>
              <a:t>REFS</a:t>
            </a:r>
          </a:p>
        </p:txBody>
      </p:sp>
    </p:spTree>
    <p:extLst>
      <p:ext uri="{BB962C8B-B14F-4D97-AF65-F5344CB8AC3E}">
        <p14:creationId xmlns:p14="http://schemas.microsoft.com/office/powerpoint/2010/main" val="1170689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82FB26DF-1058-4FF2-A7D8-CC9D04982C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0">
            <a:extLst>
              <a:ext uri="{FF2B5EF4-FFF2-40B4-BE49-F238E27FC236}">
                <a16:creationId xmlns:a16="http://schemas.microsoft.com/office/drawing/2014/main" id="{DF663E57-5EFE-40CA-99A5-7BDB95908F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video game&#10;&#10;Description generated with high confidence">
            <a:extLst>
              <a:ext uri="{FF2B5EF4-FFF2-40B4-BE49-F238E27FC236}">
                <a16:creationId xmlns:a16="http://schemas.microsoft.com/office/drawing/2014/main" id="{3F3636AA-81FB-4985-99EF-016787A4AD6B}"/>
              </a:ext>
            </a:extLst>
          </p:cNvPr>
          <p:cNvPicPr>
            <a:picLocks noGrp="1" noChangeAspect="1"/>
          </p:cNvPicPr>
          <p:nvPr>
            <p:ph idx="1"/>
          </p:nvPr>
        </p:nvPicPr>
        <p:blipFill>
          <a:blip r:embed="rId2"/>
          <a:stretch>
            <a:fillRect/>
          </a:stretch>
        </p:blipFill>
        <p:spPr>
          <a:xfrm>
            <a:off x="3607693" y="788936"/>
            <a:ext cx="8047304" cy="5270983"/>
          </a:xfrm>
          <a:prstGeom prst="rect">
            <a:avLst/>
          </a:prstGeom>
        </p:spPr>
      </p:pic>
    </p:spTree>
    <p:extLst>
      <p:ext uri="{BB962C8B-B14F-4D97-AF65-F5344CB8AC3E}">
        <p14:creationId xmlns:p14="http://schemas.microsoft.com/office/powerpoint/2010/main" val="3516508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C04204-60D7-4B97-B229-A2C726CAA1E3}"/>
              </a:ext>
            </a:extLst>
          </p:cNvPr>
          <p:cNvPicPr>
            <a:picLocks noGrp="1" noChangeAspect="1"/>
          </p:cNvPicPr>
          <p:nvPr>
            <p:ph idx="1"/>
          </p:nvPr>
        </p:nvPicPr>
        <p:blipFill rotWithShape="1">
          <a:blip r:embed="rId2"/>
          <a:srcRect r="8490" b="1"/>
          <a:stretch/>
        </p:blipFill>
        <p:spPr>
          <a:xfrm>
            <a:off x="263352" y="449278"/>
            <a:ext cx="11521280" cy="5885871"/>
          </a:xfrm>
          <a:prstGeom prst="rect">
            <a:avLst/>
          </a:prstGeom>
        </p:spPr>
      </p:pic>
    </p:spTree>
    <p:extLst>
      <p:ext uri="{BB962C8B-B14F-4D97-AF65-F5344CB8AC3E}">
        <p14:creationId xmlns:p14="http://schemas.microsoft.com/office/powerpoint/2010/main" val="1779772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4D9F39-5AF9-4DA4-8676-C56889A92410}"/>
              </a:ext>
            </a:extLst>
          </p:cNvPr>
          <p:cNvPicPr>
            <a:picLocks noGrp="1" noChangeAspect="1"/>
          </p:cNvPicPr>
          <p:nvPr>
            <p:ph idx="1"/>
          </p:nvPr>
        </p:nvPicPr>
        <p:blipFill>
          <a:blip r:embed="rId2"/>
          <a:stretch>
            <a:fillRect/>
          </a:stretch>
        </p:blipFill>
        <p:spPr>
          <a:xfrm>
            <a:off x="2711624" y="854363"/>
            <a:ext cx="9001125" cy="538947"/>
          </a:xfrm>
          <a:prstGeom prst="rect">
            <a:avLst/>
          </a:prstGeom>
        </p:spPr>
      </p:pic>
      <p:sp>
        <p:nvSpPr>
          <p:cNvPr id="3" name="Title 2">
            <a:extLst>
              <a:ext uri="{FF2B5EF4-FFF2-40B4-BE49-F238E27FC236}">
                <a16:creationId xmlns:a16="http://schemas.microsoft.com/office/drawing/2014/main" id="{3D2CB3A2-391B-464F-85C5-1986F8AEB9C5}"/>
              </a:ext>
            </a:extLst>
          </p:cNvPr>
          <p:cNvSpPr>
            <a:spLocks noGrp="1"/>
          </p:cNvSpPr>
          <p:nvPr>
            <p:ph type="title"/>
          </p:nvPr>
        </p:nvSpPr>
        <p:spPr/>
        <p:txBody>
          <a:bodyPr/>
          <a:lstStyle/>
          <a:p>
            <a:pPr algn="ctr"/>
            <a:r>
              <a:rPr lang="en-US" dirty="0"/>
              <a:t>CONFIG</a:t>
            </a:r>
          </a:p>
        </p:txBody>
      </p:sp>
      <p:pic>
        <p:nvPicPr>
          <p:cNvPr id="5" name="Picture 4">
            <a:extLst>
              <a:ext uri="{FF2B5EF4-FFF2-40B4-BE49-F238E27FC236}">
                <a16:creationId xmlns:a16="http://schemas.microsoft.com/office/drawing/2014/main" id="{532F9EA5-9DE2-4AAA-B3EF-DC7AC06911E5}"/>
              </a:ext>
            </a:extLst>
          </p:cNvPr>
          <p:cNvPicPr>
            <a:picLocks noChangeAspect="1"/>
          </p:cNvPicPr>
          <p:nvPr/>
        </p:nvPicPr>
        <p:blipFill>
          <a:blip r:embed="rId3"/>
          <a:stretch>
            <a:fillRect/>
          </a:stretch>
        </p:blipFill>
        <p:spPr>
          <a:xfrm>
            <a:off x="2711624" y="1393310"/>
            <a:ext cx="9001125" cy="538947"/>
          </a:xfrm>
          <a:prstGeom prst="rect">
            <a:avLst/>
          </a:prstGeom>
        </p:spPr>
      </p:pic>
      <p:pic>
        <p:nvPicPr>
          <p:cNvPr id="6" name="Picture 5">
            <a:extLst>
              <a:ext uri="{FF2B5EF4-FFF2-40B4-BE49-F238E27FC236}">
                <a16:creationId xmlns:a16="http://schemas.microsoft.com/office/drawing/2014/main" id="{FE7F06A1-0F3D-43F8-8A14-7DF294354E8D}"/>
              </a:ext>
            </a:extLst>
          </p:cNvPr>
          <p:cNvPicPr>
            <a:picLocks noChangeAspect="1"/>
          </p:cNvPicPr>
          <p:nvPr/>
        </p:nvPicPr>
        <p:blipFill>
          <a:blip r:embed="rId4"/>
          <a:stretch>
            <a:fillRect/>
          </a:stretch>
        </p:blipFill>
        <p:spPr>
          <a:xfrm>
            <a:off x="2711624" y="1932257"/>
            <a:ext cx="9001125" cy="554240"/>
          </a:xfrm>
          <a:prstGeom prst="rect">
            <a:avLst/>
          </a:prstGeom>
        </p:spPr>
      </p:pic>
      <p:pic>
        <p:nvPicPr>
          <p:cNvPr id="7" name="Picture 6">
            <a:extLst>
              <a:ext uri="{FF2B5EF4-FFF2-40B4-BE49-F238E27FC236}">
                <a16:creationId xmlns:a16="http://schemas.microsoft.com/office/drawing/2014/main" id="{1093C231-4D87-4AF5-A074-D386B9D0836A}"/>
              </a:ext>
            </a:extLst>
          </p:cNvPr>
          <p:cNvPicPr>
            <a:picLocks noChangeAspect="1"/>
          </p:cNvPicPr>
          <p:nvPr/>
        </p:nvPicPr>
        <p:blipFill>
          <a:blip r:embed="rId5"/>
          <a:stretch>
            <a:fillRect/>
          </a:stretch>
        </p:blipFill>
        <p:spPr>
          <a:xfrm>
            <a:off x="2711624" y="2486497"/>
            <a:ext cx="9001125" cy="538529"/>
          </a:xfrm>
          <a:prstGeom prst="rect">
            <a:avLst/>
          </a:prstGeom>
        </p:spPr>
      </p:pic>
      <p:pic>
        <p:nvPicPr>
          <p:cNvPr id="8" name="Picture 7">
            <a:extLst>
              <a:ext uri="{FF2B5EF4-FFF2-40B4-BE49-F238E27FC236}">
                <a16:creationId xmlns:a16="http://schemas.microsoft.com/office/drawing/2014/main" id="{E56343DA-655B-4828-BFF0-7F7158E394FF}"/>
              </a:ext>
            </a:extLst>
          </p:cNvPr>
          <p:cNvPicPr>
            <a:picLocks noChangeAspect="1"/>
          </p:cNvPicPr>
          <p:nvPr/>
        </p:nvPicPr>
        <p:blipFill>
          <a:blip r:embed="rId6"/>
          <a:stretch>
            <a:fillRect/>
          </a:stretch>
        </p:blipFill>
        <p:spPr>
          <a:xfrm>
            <a:off x="2711624" y="3068960"/>
            <a:ext cx="2295525" cy="3000375"/>
          </a:xfrm>
          <a:prstGeom prst="rect">
            <a:avLst/>
          </a:prstGeom>
        </p:spPr>
      </p:pic>
      <p:pic>
        <p:nvPicPr>
          <p:cNvPr id="9" name="Picture 8">
            <a:extLst>
              <a:ext uri="{FF2B5EF4-FFF2-40B4-BE49-F238E27FC236}">
                <a16:creationId xmlns:a16="http://schemas.microsoft.com/office/drawing/2014/main" id="{1D545381-81E1-4B0A-8B39-7F54F2633B96}"/>
              </a:ext>
            </a:extLst>
          </p:cNvPr>
          <p:cNvPicPr>
            <a:picLocks noChangeAspect="1"/>
          </p:cNvPicPr>
          <p:nvPr/>
        </p:nvPicPr>
        <p:blipFill>
          <a:blip r:embed="rId7"/>
          <a:stretch>
            <a:fillRect/>
          </a:stretch>
        </p:blipFill>
        <p:spPr>
          <a:xfrm>
            <a:off x="5073850" y="3068960"/>
            <a:ext cx="2114550" cy="3000375"/>
          </a:xfrm>
          <a:prstGeom prst="rect">
            <a:avLst/>
          </a:prstGeom>
        </p:spPr>
      </p:pic>
      <p:pic>
        <p:nvPicPr>
          <p:cNvPr id="10" name="Picture 9">
            <a:extLst>
              <a:ext uri="{FF2B5EF4-FFF2-40B4-BE49-F238E27FC236}">
                <a16:creationId xmlns:a16="http://schemas.microsoft.com/office/drawing/2014/main" id="{BC5E62C3-BFCC-4548-896B-A3A374A21C2B}"/>
              </a:ext>
            </a:extLst>
          </p:cNvPr>
          <p:cNvPicPr>
            <a:picLocks noChangeAspect="1"/>
          </p:cNvPicPr>
          <p:nvPr/>
        </p:nvPicPr>
        <p:blipFill>
          <a:blip r:embed="rId8"/>
          <a:stretch>
            <a:fillRect/>
          </a:stretch>
        </p:blipFill>
        <p:spPr>
          <a:xfrm>
            <a:off x="7255101" y="3068960"/>
            <a:ext cx="1937243" cy="1257300"/>
          </a:xfrm>
          <a:prstGeom prst="rect">
            <a:avLst/>
          </a:prstGeom>
        </p:spPr>
      </p:pic>
      <p:pic>
        <p:nvPicPr>
          <p:cNvPr id="11" name="Picture 10">
            <a:extLst>
              <a:ext uri="{FF2B5EF4-FFF2-40B4-BE49-F238E27FC236}">
                <a16:creationId xmlns:a16="http://schemas.microsoft.com/office/drawing/2014/main" id="{02AD452F-1F62-4DC7-99D9-4BFDDA8E4E88}"/>
              </a:ext>
            </a:extLst>
          </p:cNvPr>
          <p:cNvPicPr>
            <a:picLocks noChangeAspect="1"/>
          </p:cNvPicPr>
          <p:nvPr/>
        </p:nvPicPr>
        <p:blipFill>
          <a:blip r:embed="rId9"/>
          <a:stretch>
            <a:fillRect/>
          </a:stretch>
        </p:blipFill>
        <p:spPr>
          <a:xfrm>
            <a:off x="9330568" y="3159964"/>
            <a:ext cx="2352675" cy="2819400"/>
          </a:xfrm>
          <a:prstGeom prst="rect">
            <a:avLst/>
          </a:prstGeom>
        </p:spPr>
      </p:pic>
      <p:pic>
        <p:nvPicPr>
          <p:cNvPr id="12" name="Picture 11">
            <a:extLst>
              <a:ext uri="{FF2B5EF4-FFF2-40B4-BE49-F238E27FC236}">
                <a16:creationId xmlns:a16="http://schemas.microsoft.com/office/drawing/2014/main" id="{F195F4A6-8362-44FA-8F48-AC615658D8C1}"/>
              </a:ext>
            </a:extLst>
          </p:cNvPr>
          <p:cNvPicPr>
            <a:picLocks noChangeAspect="1"/>
          </p:cNvPicPr>
          <p:nvPr/>
        </p:nvPicPr>
        <p:blipFill>
          <a:blip r:embed="rId10"/>
          <a:stretch>
            <a:fillRect/>
          </a:stretch>
        </p:blipFill>
        <p:spPr>
          <a:xfrm>
            <a:off x="2711624" y="6093285"/>
            <a:ext cx="8971619" cy="524044"/>
          </a:xfrm>
          <a:prstGeom prst="rect">
            <a:avLst/>
          </a:prstGeom>
        </p:spPr>
      </p:pic>
    </p:spTree>
    <p:extLst>
      <p:ext uri="{BB962C8B-B14F-4D97-AF65-F5344CB8AC3E}">
        <p14:creationId xmlns:p14="http://schemas.microsoft.com/office/powerpoint/2010/main" val="2664803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819CC7-7134-43E5-8AC6-8C94DBAFD690}"/>
              </a:ext>
            </a:extLst>
          </p:cNvPr>
          <p:cNvSpPr>
            <a:spLocks noGrp="1"/>
          </p:cNvSpPr>
          <p:nvPr>
            <p:ph idx="1"/>
          </p:nvPr>
        </p:nvSpPr>
        <p:spPr>
          <a:xfrm>
            <a:off x="2711624" y="864108"/>
            <a:ext cx="9001000" cy="5120640"/>
          </a:xfrm>
        </p:spPr>
        <p:txBody>
          <a:bodyPr/>
          <a:lstStyle/>
          <a:p>
            <a:r>
              <a:rPr lang="en-US" dirty="0"/>
              <a:t>&lt;link </a:t>
            </a:r>
            <a:r>
              <a:rPr lang="en-US" dirty="0" err="1"/>
              <a:t>rel</a:t>
            </a:r>
            <a:r>
              <a:rPr lang="en-US" dirty="0"/>
              <a:t>="stylesheet" </a:t>
            </a:r>
            <a:r>
              <a:rPr lang="en-US" dirty="0" err="1"/>
              <a:t>href</a:t>
            </a:r>
            <a:r>
              <a:rPr lang="en-US" dirty="0"/>
              <a:t>="vendor/bootstrap/</a:t>
            </a:r>
            <a:r>
              <a:rPr lang="en-US" dirty="0" err="1"/>
              <a:t>dist</a:t>
            </a:r>
            <a:r>
              <a:rPr lang="en-US" dirty="0"/>
              <a:t>/</a:t>
            </a:r>
            <a:r>
              <a:rPr lang="en-US" dirty="0" err="1"/>
              <a:t>css</a:t>
            </a:r>
            <a:r>
              <a:rPr lang="en-US" dirty="0"/>
              <a:t>/bootstrap.css" /&gt;</a:t>
            </a:r>
          </a:p>
          <a:p>
            <a:r>
              <a:rPr lang="en-US" dirty="0"/>
              <a:t>&lt;script </a:t>
            </a:r>
            <a:r>
              <a:rPr lang="en-US" dirty="0" err="1"/>
              <a:t>src</a:t>
            </a:r>
            <a:r>
              <a:rPr lang="en-US" dirty="0"/>
              <a:t>="vendor/bootstrap/</a:t>
            </a:r>
            <a:r>
              <a:rPr lang="en-US" dirty="0" err="1"/>
              <a:t>dist</a:t>
            </a:r>
            <a:r>
              <a:rPr lang="en-US" dirty="0"/>
              <a:t>/</a:t>
            </a:r>
            <a:r>
              <a:rPr lang="en-US" dirty="0" err="1"/>
              <a:t>js</a:t>
            </a:r>
            <a:r>
              <a:rPr lang="en-US" dirty="0"/>
              <a:t>/bootstrap.min.js"&gt;&lt;/script&gt;</a:t>
            </a:r>
          </a:p>
          <a:p>
            <a:endParaRPr lang="en-US" dirty="0"/>
          </a:p>
          <a:p>
            <a:r>
              <a:rPr lang="en-US" b="1" dirty="0"/>
              <a:t>// Bootstrap style</a:t>
            </a:r>
          </a:p>
          <a:p>
            <a:pPr marL="0" indent="0">
              <a:buNone/>
            </a:pPr>
            <a:r>
              <a:rPr lang="en-US" b="1" dirty="0"/>
              <a:t>            </a:t>
            </a:r>
            <a:r>
              <a:rPr lang="en-US" b="1" dirty="0" err="1"/>
              <a:t>bundles.Add</a:t>
            </a:r>
            <a:r>
              <a:rPr lang="en-US" b="1" dirty="0"/>
              <a:t>(new </a:t>
            </a:r>
            <a:r>
              <a:rPr lang="en-US" b="1" dirty="0" err="1"/>
              <a:t>StyleBundle</a:t>
            </a:r>
            <a:r>
              <a:rPr lang="en-US" b="1" dirty="0"/>
              <a:t>("~/bundles/bootstrap/</a:t>
            </a:r>
            <a:r>
              <a:rPr lang="en-US" b="1" dirty="0" err="1"/>
              <a:t>css</a:t>
            </a:r>
            <a:r>
              <a:rPr lang="en-US" b="1" dirty="0"/>
              <a:t>").Include(</a:t>
            </a:r>
          </a:p>
          <a:p>
            <a:pPr marL="0" indent="0">
              <a:buNone/>
            </a:pPr>
            <a:r>
              <a:rPr lang="en-US" b="1" dirty="0"/>
              <a:t>                      "~/Content/bootstrap.min.css", new </a:t>
            </a:r>
            <a:r>
              <a:rPr lang="en-US" b="1" dirty="0" err="1"/>
              <a:t>CssRewriteUrlTransform</a:t>
            </a:r>
            <a:r>
              <a:rPr lang="en-US" b="1" dirty="0"/>
              <a:t>()));</a:t>
            </a:r>
          </a:p>
        </p:txBody>
      </p:sp>
      <p:sp>
        <p:nvSpPr>
          <p:cNvPr id="3" name="Title 2">
            <a:extLst>
              <a:ext uri="{FF2B5EF4-FFF2-40B4-BE49-F238E27FC236}">
                <a16:creationId xmlns:a16="http://schemas.microsoft.com/office/drawing/2014/main" id="{508F117E-D915-4976-8275-60C28EBB78DC}"/>
              </a:ext>
            </a:extLst>
          </p:cNvPr>
          <p:cNvSpPr>
            <a:spLocks noGrp="1"/>
          </p:cNvSpPr>
          <p:nvPr>
            <p:ph type="title"/>
          </p:nvPr>
        </p:nvSpPr>
        <p:spPr/>
        <p:txBody>
          <a:bodyPr/>
          <a:lstStyle/>
          <a:p>
            <a:r>
              <a:rPr lang="en-US" dirty="0"/>
              <a:t>BUNDLE</a:t>
            </a:r>
          </a:p>
        </p:txBody>
      </p:sp>
    </p:spTree>
    <p:extLst>
      <p:ext uri="{BB962C8B-B14F-4D97-AF65-F5344CB8AC3E}">
        <p14:creationId xmlns:p14="http://schemas.microsoft.com/office/powerpoint/2010/main" val="4213951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1406A0-999C-4723-98FC-14E4B6EBEC94}"/>
              </a:ext>
            </a:extLst>
          </p:cNvPr>
          <p:cNvPicPr>
            <a:picLocks noGrp="1" noChangeAspect="1"/>
          </p:cNvPicPr>
          <p:nvPr>
            <p:ph idx="1"/>
          </p:nvPr>
        </p:nvPicPr>
        <p:blipFill>
          <a:blip r:embed="rId2"/>
          <a:stretch>
            <a:fillRect/>
          </a:stretch>
        </p:blipFill>
        <p:spPr>
          <a:xfrm>
            <a:off x="2711624" y="764704"/>
            <a:ext cx="6257925" cy="2314575"/>
          </a:xfrm>
          <a:prstGeom prst="rect">
            <a:avLst/>
          </a:prstGeom>
        </p:spPr>
      </p:pic>
      <p:sp>
        <p:nvSpPr>
          <p:cNvPr id="3" name="Title 2">
            <a:extLst>
              <a:ext uri="{FF2B5EF4-FFF2-40B4-BE49-F238E27FC236}">
                <a16:creationId xmlns:a16="http://schemas.microsoft.com/office/drawing/2014/main" id="{D5D67952-40FE-42B0-A7A3-7A1D9BF718F5}"/>
              </a:ext>
            </a:extLst>
          </p:cNvPr>
          <p:cNvSpPr>
            <a:spLocks noGrp="1"/>
          </p:cNvSpPr>
          <p:nvPr>
            <p:ph type="title"/>
          </p:nvPr>
        </p:nvSpPr>
        <p:spPr/>
        <p:txBody>
          <a:bodyPr/>
          <a:lstStyle/>
          <a:p>
            <a:pPr algn="ctr"/>
            <a:r>
              <a:rPr lang="en-US" dirty="0"/>
              <a:t>BUNDLE</a:t>
            </a:r>
            <a:br>
              <a:rPr lang="en-US" dirty="0"/>
            </a:br>
            <a:r>
              <a:rPr lang="en-US" dirty="0"/>
              <a:t>Config</a:t>
            </a:r>
          </a:p>
        </p:txBody>
      </p:sp>
      <p:pic>
        <p:nvPicPr>
          <p:cNvPr id="5" name="Picture 4">
            <a:extLst>
              <a:ext uri="{FF2B5EF4-FFF2-40B4-BE49-F238E27FC236}">
                <a16:creationId xmlns:a16="http://schemas.microsoft.com/office/drawing/2014/main" id="{8982A0D7-27E2-4D5F-8CA1-9D23C6433F5B}"/>
              </a:ext>
            </a:extLst>
          </p:cNvPr>
          <p:cNvPicPr>
            <a:picLocks noChangeAspect="1"/>
          </p:cNvPicPr>
          <p:nvPr/>
        </p:nvPicPr>
        <p:blipFill>
          <a:blip r:embed="rId3"/>
          <a:stretch>
            <a:fillRect/>
          </a:stretch>
        </p:blipFill>
        <p:spPr>
          <a:xfrm>
            <a:off x="2736059" y="3424428"/>
            <a:ext cx="5105400" cy="2638425"/>
          </a:xfrm>
          <a:prstGeom prst="rect">
            <a:avLst/>
          </a:prstGeom>
        </p:spPr>
      </p:pic>
    </p:spTree>
    <p:extLst>
      <p:ext uri="{BB962C8B-B14F-4D97-AF65-F5344CB8AC3E}">
        <p14:creationId xmlns:p14="http://schemas.microsoft.com/office/powerpoint/2010/main" val="7740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35C6AF-7D13-491E-BC87-A50573EE6408}"/>
              </a:ext>
            </a:extLst>
          </p:cNvPr>
          <p:cNvPicPr>
            <a:picLocks noGrp="1" noChangeAspect="1"/>
          </p:cNvPicPr>
          <p:nvPr>
            <p:ph idx="1"/>
          </p:nvPr>
        </p:nvPicPr>
        <p:blipFill rotWithShape="1">
          <a:blip r:embed="rId2"/>
          <a:srcRect b="21800"/>
          <a:stretch/>
        </p:blipFill>
        <p:spPr>
          <a:xfrm>
            <a:off x="2855641" y="764705"/>
            <a:ext cx="8695701" cy="1113034"/>
          </a:xfrm>
          <a:prstGeom prst="rect">
            <a:avLst/>
          </a:prstGeom>
        </p:spPr>
      </p:pic>
      <p:sp>
        <p:nvSpPr>
          <p:cNvPr id="3" name="Title 2">
            <a:extLst>
              <a:ext uri="{FF2B5EF4-FFF2-40B4-BE49-F238E27FC236}">
                <a16:creationId xmlns:a16="http://schemas.microsoft.com/office/drawing/2014/main" id="{665D6446-DBF4-4235-A7F3-F378A229A5D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B985D2E-11D2-4E66-A136-41346A594DD7}"/>
              </a:ext>
            </a:extLst>
          </p:cNvPr>
          <p:cNvPicPr>
            <a:picLocks noChangeAspect="1"/>
          </p:cNvPicPr>
          <p:nvPr/>
        </p:nvPicPr>
        <p:blipFill rotWithShape="1">
          <a:blip r:embed="rId3"/>
          <a:srcRect t="19346" b="14558"/>
          <a:stretch/>
        </p:blipFill>
        <p:spPr>
          <a:xfrm>
            <a:off x="2855640" y="1877739"/>
            <a:ext cx="8695702" cy="834776"/>
          </a:xfrm>
          <a:prstGeom prst="rect">
            <a:avLst/>
          </a:prstGeom>
        </p:spPr>
      </p:pic>
      <p:pic>
        <p:nvPicPr>
          <p:cNvPr id="6" name="Picture 5">
            <a:extLst>
              <a:ext uri="{FF2B5EF4-FFF2-40B4-BE49-F238E27FC236}">
                <a16:creationId xmlns:a16="http://schemas.microsoft.com/office/drawing/2014/main" id="{CECC5A12-FC11-4B9E-951D-2A447357A132}"/>
              </a:ext>
            </a:extLst>
          </p:cNvPr>
          <p:cNvPicPr>
            <a:picLocks noChangeAspect="1"/>
          </p:cNvPicPr>
          <p:nvPr/>
        </p:nvPicPr>
        <p:blipFill>
          <a:blip r:embed="rId4"/>
          <a:stretch>
            <a:fillRect/>
          </a:stretch>
        </p:blipFill>
        <p:spPr>
          <a:xfrm>
            <a:off x="2855640" y="2918471"/>
            <a:ext cx="8695703" cy="3174824"/>
          </a:xfrm>
          <a:prstGeom prst="rect">
            <a:avLst/>
          </a:prstGeom>
        </p:spPr>
      </p:pic>
    </p:spTree>
    <p:extLst>
      <p:ext uri="{BB962C8B-B14F-4D97-AF65-F5344CB8AC3E}">
        <p14:creationId xmlns:p14="http://schemas.microsoft.com/office/powerpoint/2010/main" val="140937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81073-1E5A-4E62-AD35-E2DBA06EC508}"/>
              </a:ext>
            </a:extLst>
          </p:cNvPr>
          <p:cNvSpPr>
            <a:spLocks noGrp="1"/>
          </p:cNvSpPr>
          <p:nvPr>
            <p:ph idx="1"/>
          </p:nvPr>
        </p:nvSpPr>
        <p:spPr>
          <a:xfrm>
            <a:off x="2783632" y="864108"/>
            <a:ext cx="8928992" cy="5120640"/>
          </a:xfrm>
        </p:spPr>
        <p:txBody>
          <a:bodyPr/>
          <a:lstStyle/>
          <a:p>
            <a:r>
              <a:rPr lang="en-US" sz="2800" dirty="0"/>
              <a:t>Step1: </a:t>
            </a:r>
            <a:r>
              <a:rPr lang="en-US" dirty="0"/>
              <a:t>In </a:t>
            </a:r>
            <a:r>
              <a:rPr lang="en-US" b="1" dirty="0"/>
              <a:t>Views</a:t>
            </a:r>
            <a:r>
              <a:rPr lang="en-US" dirty="0"/>
              <a:t> folder create a empty CSHTML file with name </a:t>
            </a:r>
            <a:r>
              <a:rPr lang="en-US" b="1" dirty="0"/>
              <a:t>_</a:t>
            </a:r>
            <a:r>
              <a:rPr lang="en-US" b="1" dirty="0" err="1"/>
              <a:t>ViewStart.chtml</a:t>
            </a:r>
            <a:endParaRPr lang="en-US" b="1" dirty="0"/>
          </a:p>
          <a:p>
            <a:r>
              <a:rPr lang="en-US" sz="2800" dirty="0"/>
              <a:t>Step2: </a:t>
            </a:r>
            <a:r>
              <a:rPr lang="en-US" dirty="0"/>
              <a:t>Write in file </a:t>
            </a:r>
            <a:br>
              <a:rPr lang="en-US" dirty="0"/>
            </a:br>
            <a:r>
              <a:rPr lang="en-US" dirty="0"/>
              <a:t>@{</a:t>
            </a:r>
          </a:p>
          <a:p>
            <a:pPr marL="0" indent="0">
              <a:buNone/>
            </a:pPr>
            <a:r>
              <a:rPr lang="en-US" dirty="0"/>
              <a:t>    	Layout = "~/Views/Shared/_</a:t>
            </a:r>
            <a:r>
              <a:rPr lang="en-US" dirty="0" err="1"/>
              <a:t>Layout.cshtml</a:t>
            </a:r>
            <a:r>
              <a:rPr lang="en-US" dirty="0"/>
              <a:t>";</a:t>
            </a:r>
          </a:p>
          <a:p>
            <a:pPr marL="0" indent="0">
              <a:buNone/>
            </a:pPr>
            <a:r>
              <a:rPr lang="en-US" dirty="0"/>
              <a:t>         }</a:t>
            </a:r>
          </a:p>
          <a:p>
            <a:r>
              <a:rPr lang="en-US" sz="2800" dirty="0"/>
              <a:t>Step3: </a:t>
            </a:r>
            <a:r>
              <a:rPr lang="en-US" dirty="0"/>
              <a:t>Create folder </a:t>
            </a:r>
            <a:r>
              <a:rPr lang="en-US" b="1" dirty="0"/>
              <a:t>Shared </a:t>
            </a:r>
            <a:r>
              <a:rPr lang="en-US" dirty="0"/>
              <a:t>with file</a:t>
            </a:r>
            <a:r>
              <a:rPr lang="en-US" b="1" dirty="0"/>
              <a:t> </a:t>
            </a:r>
            <a:r>
              <a:rPr lang="en-US" dirty="0"/>
              <a:t>_Layout.</a:t>
            </a:r>
            <a:endParaRPr lang="en-US" b="1" dirty="0"/>
          </a:p>
        </p:txBody>
      </p:sp>
      <p:sp>
        <p:nvSpPr>
          <p:cNvPr id="3" name="Title 2">
            <a:extLst>
              <a:ext uri="{FF2B5EF4-FFF2-40B4-BE49-F238E27FC236}">
                <a16:creationId xmlns:a16="http://schemas.microsoft.com/office/drawing/2014/main" id="{1D6463DE-E837-46ED-9B65-B0B26D05B76D}"/>
              </a:ext>
            </a:extLst>
          </p:cNvPr>
          <p:cNvSpPr>
            <a:spLocks noGrp="1"/>
          </p:cNvSpPr>
          <p:nvPr>
            <p:ph type="title"/>
          </p:nvPr>
        </p:nvSpPr>
        <p:spPr>
          <a:xfrm>
            <a:off x="47328" y="1123837"/>
            <a:ext cx="2520281" cy="4601183"/>
          </a:xfrm>
        </p:spPr>
        <p:txBody>
          <a:bodyPr/>
          <a:lstStyle/>
          <a:p>
            <a:pPr algn="ctr"/>
            <a:r>
              <a:rPr lang="en-US" dirty="0"/>
              <a:t>ADAPT TEMPLATE</a:t>
            </a:r>
          </a:p>
        </p:txBody>
      </p:sp>
    </p:spTree>
    <p:extLst>
      <p:ext uri="{BB962C8B-B14F-4D97-AF65-F5344CB8AC3E}">
        <p14:creationId xmlns:p14="http://schemas.microsoft.com/office/powerpoint/2010/main" val="712650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F35C70-05B5-4188-9D80-653EDEF78D1D}"/>
              </a:ext>
            </a:extLst>
          </p:cNvPr>
          <p:cNvPicPr>
            <a:picLocks noGrp="1" noChangeAspect="1"/>
          </p:cNvPicPr>
          <p:nvPr>
            <p:ph idx="1"/>
          </p:nvPr>
        </p:nvPicPr>
        <p:blipFill>
          <a:blip r:embed="rId2"/>
          <a:stretch>
            <a:fillRect/>
          </a:stretch>
        </p:blipFill>
        <p:spPr>
          <a:xfrm>
            <a:off x="2711624" y="764704"/>
            <a:ext cx="3646510" cy="1656184"/>
          </a:xfrm>
          <a:prstGeom prst="rect">
            <a:avLst/>
          </a:prstGeom>
        </p:spPr>
      </p:pic>
      <p:sp>
        <p:nvSpPr>
          <p:cNvPr id="3" name="Title 2">
            <a:extLst>
              <a:ext uri="{FF2B5EF4-FFF2-40B4-BE49-F238E27FC236}">
                <a16:creationId xmlns:a16="http://schemas.microsoft.com/office/drawing/2014/main" id="{7DA72735-1AD5-4B07-BEA2-B16ABEFDE88D}"/>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AB415EEF-B2B7-4E81-8E15-20D73384D309}"/>
              </a:ext>
            </a:extLst>
          </p:cNvPr>
          <p:cNvPicPr>
            <a:picLocks noChangeAspect="1"/>
          </p:cNvPicPr>
          <p:nvPr/>
        </p:nvPicPr>
        <p:blipFill>
          <a:blip r:embed="rId3"/>
          <a:stretch>
            <a:fillRect/>
          </a:stretch>
        </p:blipFill>
        <p:spPr>
          <a:xfrm>
            <a:off x="2711624" y="2844700"/>
            <a:ext cx="8914793" cy="2880320"/>
          </a:xfrm>
          <a:prstGeom prst="rect">
            <a:avLst/>
          </a:prstGeom>
        </p:spPr>
      </p:pic>
    </p:spTree>
    <p:extLst>
      <p:ext uri="{BB962C8B-B14F-4D97-AF65-F5344CB8AC3E}">
        <p14:creationId xmlns:p14="http://schemas.microsoft.com/office/powerpoint/2010/main" val="1472462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7093-7BC9-4C03-BE3D-EC309C51D935}"/>
              </a:ext>
            </a:extLst>
          </p:cNvPr>
          <p:cNvSpPr>
            <a:spLocks noGrp="1"/>
          </p:cNvSpPr>
          <p:nvPr>
            <p:ph type="title"/>
          </p:nvPr>
        </p:nvSpPr>
        <p:spPr>
          <a:xfrm>
            <a:off x="252919" y="1123837"/>
            <a:ext cx="2026657" cy="4601183"/>
          </a:xfrm>
        </p:spPr>
        <p:txBody>
          <a:bodyPr>
            <a:normAutofit/>
          </a:bodyPr>
          <a:lstStyle/>
          <a:p>
            <a:r>
              <a:rPr lang="en-US" sz="2800" dirty="0"/>
              <a:t>Introduction</a:t>
            </a:r>
          </a:p>
        </p:txBody>
      </p:sp>
      <p:sp>
        <p:nvSpPr>
          <p:cNvPr id="3" name="Content Placeholder 2">
            <a:extLst>
              <a:ext uri="{FF2B5EF4-FFF2-40B4-BE49-F238E27FC236}">
                <a16:creationId xmlns:a16="http://schemas.microsoft.com/office/drawing/2014/main" id="{0293F392-2A14-4403-828B-1F1F726298D4}"/>
              </a:ext>
            </a:extLst>
          </p:cNvPr>
          <p:cNvSpPr>
            <a:spLocks noGrp="1"/>
          </p:cNvSpPr>
          <p:nvPr>
            <p:ph idx="1"/>
          </p:nvPr>
        </p:nvSpPr>
        <p:spPr>
          <a:xfrm>
            <a:off x="2855640" y="864108"/>
            <a:ext cx="8856984" cy="5120640"/>
          </a:xfrm>
        </p:spPr>
        <p:txBody>
          <a:bodyPr/>
          <a:lstStyle/>
          <a:p>
            <a:pPr marL="0" indent="0" algn="just">
              <a:buNone/>
            </a:pPr>
            <a:r>
              <a:rPr lang="en-US" dirty="0"/>
              <a:t>In this course we'll provide an introduction to </a:t>
            </a:r>
            <a:r>
              <a:rPr lang="en-US" b="1" dirty="0"/>
              <a:t>ASP.NET MVC</a:t>
            </a:r>
            <a:r>
              <a:rPr lang="en-US" dirty="0"/>
              <a:t> by creating an application that uses the </a:t>
            </a:r>
            <a:r>
              <a:rPr lang="en-US" b="1" dirty="0"/>
              <a:t>Entity Framework</a:t>
            </a:r>
            <a:r>
              <a:rPr lang="en-US" dirty="0"/>
              <a:t> and Entity Framework migrations to read and update data in SQL Server, then deploy the application to a Windows Server 2012 web site. We'll also drill into new features for version 4 of </a:t>
            </a:r>
            <a:r>
              <a:rPr lang="en-US" b="1" dirty="0"/>
              <a:t>ASP.NET MVC</a:t>
            </a:r>
            <a:r>
              <a:rPr lang="en-US" dirty="0"/>
              <a:t>. We'll look at </a:t>
            </a:r>
            <a:r>
              <a:rPr lang="en-US" b="1" dirty="0" err="1"/>
              <a:t>async</a:t>
            </a:r>
            <a:r>
              <a:rPr lang="en-US" dirty="0"/>
              <a:t> controller actions and the new Task based programming model, and build a Web API to consume with JavaScript and jQuery. The course also covers the bundling and minification features included with the </a:t>
            </a:r>
            <a:r>
              <a:rPr lang="en-US" dirty="0" err="1"/>
              <a:t>System.Web.Optimization</a:t>
            </a:r>
            <a:r>
              <a:rPr lang="en-US" dirty="0"/>
              <a:t> package, and the new mobile development features including display modes and browser overrides.</a:t>
            </a:r>
          </a:p>
        </p:txBody>
      </p:sp>
    </p:spTree>
    <p:extLst>
      <p:ext uri="{BB962C8B-B14F-4D97-AF65-F5344CB8AC3E}">
        <p14:creationId xmlns:p14="http://schemas.microsoft.com/office/powerpoint/2010/main" val="180762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F5E090-E45A-484D-82A8-F19A435E43F0}"/>
              </a:ext>
            </a:extLst>
          </p:cNvPr>
          <p:cNvPicPr>
            <a:picLocks noGrp="1" noChangeAspect="1"/>
          </p:cNvPicPr>
          <p:nvPr>
            <p:ph idx="1"/>
          </p:nvPr>
        </p:nvPicPr>
        <p:blipFill>
          <a:blip r:embed="rId2"/>
          <a:stretch>
            <a:fillRect/>
          </a:stretch>
        </p:blipFill>
        <p:spPr>
          <a:xfrm>
            <a:off x="2711624" y="260648"/>
            <a:ext cx="8137525" cy="2932767"/>
          </a:xfrm>
          <a:prstGeom prst="rect">
            <a:avLst/>
          </a:prstGeom>
        </p:spPr>
      </p:pic>
      <p:sp>
        <p:nvSpPr>
          <p:cNvPr id="3" name="Title 2">
            <a:extLst>
              <a:ext uri="{FF2B5EF4-FFF2-40B4-BE49-F238E27FC236}">
                <a16:creationId xmlns:a16="http://schemas.microsoft.com/office/drawing/2014/main" id="{9AA54A91-54C0-4D48-88EB-9F1E4823DB08}"/>
              </a:ext>
            </a:extLst>
          </p:cNvPr>
          <p:cNvSpPr>
            <a:spLocks noGrp="1"/>
          </p:cNvSpPr>
          <p:nvPr>
            <p:ph type="title"/>
          </p:nvPr>
        </p:nvSpPr>
        <p:spPr/>
        <p:txBody>
          <a:bodyPr/>
          <a:lstStyle/>
          <a:p>
            <a:pPr algn="ctr"/>
            <a:r>
              <a:rPr lang="en-US" dirty="0"/>
              <a:t>CONFIG LAYOUT</a:t>
            </a:r>
          </a:p>
        </p:txBody>
      </p:sp>
      <p:pic>
        <p:nvPicPr>
          <p:cNvPr id="5" name="Picture 4">
            <a:extLst>
              <a:ext uri="{FF2B5EF4-FFF2-40B4-BE49-F238E27FC236}">
                <a16:creationId xmlns:a16="http://schemas.microsoft.com/office/drawing/2014/main" id="{853AE73B-6F9A-41AB-995F-C126970CB031}"/>
              </a:ext>
            </a:extLst>
          </p:cNvPr>
          <p:cNvPicPr>
            <a:picLocks noChangeAspect="1"/>
          </p:cNvPicPr>
          <p:nvPr/>
        </p:nvPicPr>
        <p:blipFill>
          <a:blip r:embed="rId3"/>
          <a:stretch>
            <a:fillRect/>
          </a:stretch>
        </p:blipFill>
        <p:spPr>
          <a:xfrm>
            <a:off x="2711624" y="3284984"/>
            <a:ext cx="8201025" cy="3448050"/>
          </a:xfrm>
          <a:prstGeom prst="rect">
            <a:avLst/>
          </a:prstGeom>
        </p:spPr>
      </p:pic>
    </p:spTree>
    <p:extLst>
      <p:ext uri="{BB962C8B-B14F-4D97-AF65-F5344CB8AC3E}">
        <p14:creationId xmlns:p14="http://schemas.microsoft.com/office/powerpoint/2010/main" val="392374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84722B-F38C-464B-A6B0-3A830EAAADA0}"/>
              </a:ext>
            </a:extLst>
          </p:cNvPr>
          <p:cNvPicPr>
            <a:picLocks noGrp="1" noChangeAspect="1"/>
          </p:cNvPicPr>
          <p:nvPr>
            <p:ph idx="1"/>
          </p:nvPr>
        </p:nvPicPr>
        <p:blipFill>
          <a:blip r:embed="rId2"/>
          <a:stretch>
            <a:fillRect/>
          </a:stretch>
        </p:blipFill>
        <p:spPr>
          <a:xfrm>
            <a:off x="2711624" y="764704"/>
            <a:ext cx="4295775" cy="3943350"/>
          </a:xfrm>
          <a:prstGeom prst="rect">
            <a:avLst/>
          </a:prstGeom>
        </p:spPr>
      </p:pic>
      <p:sp>
        <p:nvSpPr>
          <p:cNvPr id="3" name="Title 2">
            <a:extLst>
              <a:ext uri="{FF2B5EF4-FFF2-40B4-BE49-F238E27FC236}">
                <a16:creationId xmlns:a16="http://schemas.microsoft.com/office/drawing/2014/main" id="{F7FBF547-2BC5-4668-A985-4D2082C5B5D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FEF25F9-EF5F-4EBC-BE3E-EBD07C1011A5}"/>
              </a:ext>
            </a:extLst>
          </p:cNvPr>
          <p:cNvPicPr>
            <a:picLocks noChangeAspect="1"/>
          </p:cNvPicPr>
          <p:nvPr/>
        </p:nvPicPr>
        <p:blipFill>
          <a:blip r:embed="rId3"/>
          <a:stretch>
            <a:fillRect/>
          </a:stretch>
        </p:blipFill>
        <p:spPr>
          <a:xfrm>
            <a:off x="7372118" y="764704"/>
            <a:ext cx="4257675" cy="4629150"/>
          </a:xfrm>
          <a:prstGeom prst="rect">
            <a:avLst/>
          </a:prstGeom>
        </p:spPr>
      </p:pic>
    </p:spTree>
    <p:extLst>
      <p:ext uri="{BB962C8B-B14F-4D97-AF65-F5344CB8AC3E}">
        <p14:creationId xmlns:p14="http://schemas.microsoft.com/office/powerpoint/2010/main" val="760320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386392-1BBF-49A7-9AAC-3C53827CAE0D}"/>
              </a:ext>
            </a:extLst>
          </p:cNvPr>
          <p:cNvPicPr>
            <a:picLocks noGrp="1" noChangeAspect="1"/>
          </p:cNvPicPr>
          <p:nvPr>
            <p:ph idx="1"/>
          </p:nvPr>
        </p:nvPicPr>
        <p:blipFill>
          <a:blip r:embed="rId2"/>
          <a:stretch>
            <a:fillRect/>
          </a:stretch>
        </p:blipFill>
        <p:spPr>
          <a:xfrm>
            <a:off x="2783632" y="764704"/>
            <a:ext cx="8208912" cy="5291591"/>
          </a:xfrm>
          <a:prstGeom prst="rect">
            <a:avLst/>
          </a:prstGeom>
        </p:spPr>
      </p:pic>
      <p:sp>
        <p:nvSpPr>
          <p:cNvPr id="3" name="Title 2">
            <a:extLst>
              <a:ext uri="{FF2B5EF4-FFF2-40B4-BE49-F238E27FC236}">
                <a16:creationId xmlns:a16="http://schemas.microsoft.com/office/drawing/2014/main" id="{BFA8BE47-E931-4294-BA4C-1AACCB796712}"/>
              </a:ext>
            </a:extLst>
          </p:cNvPr>
          <p:cNvSpPr>
            <a:spLocks noGrp="1"/>
          </p:cNvSpPr>
          <p:nvPr>
            <p:ph type="title"/>
          </p:nvPr>
        </p:nvSpPr>
        <p:spPr/>
        <p:txBody>
          <a:bodyPr/>
          <a:lstStyle/>
          <a:p>
            <a:pPr algn="ctr"/>
            <a:r>
              <a:rPr lang="en-US" dirty="0"/>
              <a:t>_Header</a:t>
            </a:r>
          </a:p>
        </p:txBody>
      </p:sp>
    </p:spTree>
    <p:extLst>
      <p:ext uri="{BB962C8B-B14F-4D97-AF65-F5344CB8AC3E}">
        <p14:creationId xmlns:p14="http://schemas.microsoft.com/office/powerpoint/2010/main" val="427104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664E6B-AB44-4858-AC9D-E8480D03E2AD}"/>
              </a:ext>
            </a:extLst>
          </p:cNvPr>
          <p:cNvPicPr>
            <a:picLocks noGrp="1" noChangeAspect="1"/>
          </p:cNvPicPr>
          <p:nvPr>
            <p:ph idx="1"/>
          </p:nvPr>
        </p:nvPicPr>
        <p:blipFill>
          <a:blip r:embed="rId2"/>
          <a:stretch>
            <a:fillRect/>
          </a:stretch>
        </p:blipFill>
        <p:spPr>
          <a:xfrm>
            <a:off x="2737256" y="1196751"/>
            <a:ext cx="8975320" cy="4074627"/>
          </a:xfrm>
          <a:prstGeom prst="rect">
            <a:avLst/>
          </a:prstGeom>
        </p:spPr>
      </p:pic>
      <p:sp>
        <p:nvSpPr>
          <p:cNvPr id="3" name="Title 2">
            <a:extLst>
              <a:ext uri="{FF2B5EF4-FFF2-40B4-BE49-F238E27FC236}">
                <a16:creationId xmlns:a16="http://schemas.microsoft.com/office/drawing/2014/main" id="{CB3AD02A-C27E-4F2A-9A99-5CB257051F03}"/>
              </a:ext>
            </a:extLst>
          </p:cNvPr>
          <p:cNvSpPr>
            <a:spLocks noGrp="1"/>
          </p:cNvSpPr>
          <p:nvPr>
            <p:ph type="title"/>
          </p:nvPr>
        </p:nvSpPr>
        <p:spPr>
          <a:xfrm>
            <a:off x="0" y="1123837"/>
            <a:ext cx="2639615" cy="4601183"/>
          </a:xfrm>
        </p:spPr>
        <p:txBody>
          <a:bodyPr/>
          <a:lstStyle/>
          <a:p>
            <a:pPr algn="ctr"/>
            <a:r>
              <a:rPr lang="en-US" dirty="0"/>
              <a:t>_Navigation</a:t>
            </a:r>
          </a:p>
        </p:txBody>
      </p:sp>
    </p:spTree>
    <p:extLst>
      <p:ext uri="{BB962C8B-B14F-4D97-AF65-F5344CB8AC3E}">
        <p14:creationId xmlns:p14="http://schemas.microsoft.com/office/powerpoint/2010/main" val="3268629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7265B3-F8ED-4C7D-8149-72F5D1C0DD88}"/>
              </a:ext>
            </a:extLst>
          </p:cNvPr>
          <p:cNvPicPr>
            <a:picLocks noGrp="1" noChangeAspect="1"/>
          </p:cNvPicPr>
          <p:nvPr>
            <p:ph idx="1"/>
          </p:nvPr>
        </p:nvPicPr>
        <p:blipFill>
          <a:blip r:embed="rId2"/>
          <a:stretch>
            <a:fillRect/>
          </a:stretch>
        </p:blipFill>
        <p:spPr>
          <a:xfrm>
            <a:off x="2711624" y="971848"/>
            <a:ext cx="9053278" cy="4914303"/>
          </a:xfrm>
          <a:prstGeom prst="rect">
            <a:avLst/>
          </a:prstGeom>
        </p:spPr>
      </p:pic>
      <p:sp>
        <p:nvSpPr>
          <p:cNvPr id="3" name="Title 2">
            <a:extLst>
              <a:ext uri="{FF2B5EF4-FFF2-40B4-BE49-F238E27FC236}">
                <a16:creationId xmlns:a16="http://schemas.microsoft.com/office/drawing/2014/main" id="{93D7E981-3878-4616-8E8F-9F88F892D5A5}"/>
              </a:ext>
            </a:extLst>
          </p:cNvPr>
          <p:cNvSpPr>
            <a:spLocks noGrp="1"/>
          </p:cNvSpPr>
          <p:nvPr>
            <p:ph type="title"/>
          </p:nvPr>
        </p:nvSpPr>
        <p:spPr/>
        <p:txBody>
          <a:bodyPr/>
          <a:lstStyle/>
          <a:p>
            <a:pPr algn="ctr"/>
            <a:r>
              <a:rPr lang="en-US" dirty="0"/>
              <a:t>FINAL</a:t>
            </a:r>
          </a:p>
        </p:txBody>
      </p:sp>
    </p:spTree>
    <p:extLst>
      <p:ext uri="{BB962C8B-B14F-4D97-AF65-F5344CB8AC3E}">
        <p14:creationId xmlns:p14="http://schemas.microsoft.com/office/powerpoint/2010/main" val="168784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D42F12-92EC-40C5-9086-B5D7C9B28D6A}"/>
              </a:ext>
            </a:extLst>
          </p:cNvPr>
          <p:cNvPicPr>
            <a:picLocks noGrp="1" noChangeAspect="1"/>
          </p:cNvPicPr>
          <p:nvPr>
            <p:ph idx="1"/>
          </p:nvPr>
        </p:nvPicPr>
        <p:blipFill>
          <a:blip r:embed="rId2"/>
          <a:stretch>
            <a:fillRect/>
          </a:stretch>
        </p:blipFill>
        <p:spPr>
          <a:xfrm>
            <a:off x="2711624" y="984226"/>
            <a:ext cx="9000951" cy="4889548"/>
          </a:xfrm>
          <a:prstGeom prst="rect">
            <a:avLst/>
          </a:prstGeom>
        </p:spPr>
      </p:pic>
      <p:sp>
        <p:nvSpPr>
          <p:cNvPr id="3" name="Title 2">
            <a:extLst>
              <a:ext uri="{FF2B5EF4-FFF2-40B4-BE49-F238E27FC236}">
                <a16:creationId xmlns:a16="http://schemas.microsoft.com/office/drawing/2014/main" id="{1DD316E1-27E4-4825-BE95-EE871AE513B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1395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8F21-9982-49FB-908B-DD111B04099D}"/>
              </a:ext>
            </a:extLst>
          </p:cNvPr>
          <p:cNvSpPr>
            <a:spLocks noGrp="1"/>
          </p:cNvSpPr>
          <p:nvPr>
            <p:ph type="ctrTitle"/>
          </p:nvPr>
        </p:nvSpPr>
        <p:spPr/>
        <p:txBody>
          <a:bodyPr/>
          <a:lstStyle/>
          <a:p>
            <a:r>
              <a:rPr lang="en-US" dirty="0"/>
              <a:t>MODEL – VIEW – CONTROLLER (MVC)</a:t>
            </a:r>
          </a:p>
        </p:txBody>
      </p:sp>
      <p:sp>
        <p:nvSpPr>
          <p:cNvPr id="5" name="Subtitle 4">
            <a:extLst>
              <a:ext uri="{FF2B5EF4-FFF2-40B4-BE49-F238E27FC236}">
                <a16:creationId xmlns:a16="http://schemas.microsoft.com/office/drawing/2014/main" id="{858E4A36-F64C-4B9F-8621-3B538C5157B7}"/>
              </a:ext>
            </a:extLst>
          </p:cNvPr>
          <p:cNvSpPr>
            <a:spLocks noGrp="1"/>
          </p:cNvSpPr>
          <p:nvPr>
            <p:ph type="subTitle" idx="1"/>
          </p:nvPr>
        </p:nvSpPr>
        <p:spPr/>
        <p:txBody>
          <a:bodyPr/>
          <a:lstStyle/>
          <a:p>
            <a:r>
              <a:rPr lang="en-US" dirty="0"/>
              <a:t>How do we modularize the user interface functionality of a Web application.</a:t>
            </a:r>
          </a:p>
        </p:txBody>
      </p:sp>
    </p:spTree>
    <p:extLst>
      <p:ext uri="{BB962C8B-B14F-4D97-AF65-F5344CB8AC3E}">
        <p14:creationId xmlns:p14="http://schemas.microsoft.com/office/powerpoint/2010/main" val="1230395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BCA8D8-A084-48F5-AC59-9403372C3935}"/>
              </a:ext>
            </a:extLst>
          </p:cNvPr>
          <p:cNvSpPr>
            <a:spLocks noGrp="1"/>
          </p:cNvSpPr>
          <p:nvPr>
            <p:ph idx="1"/>
          </p:nvPr>
        </p:nvSpPr>
        <p:spPr>
          <a:xfrm>
            <a:off x="2711624" y="864108"/>
            <a:ext cx="9001000" cy="5120640"/>
          </a:xfrm>
        </p:spPr>
        <p:txBody>
          <a:bodyPr/>
          <a:lstStyle/>
          <a:p>
            <a:pPr marL="0" indent="0" algn="just">
              <a:buNone/>
            </a:pPr>
            <a:r>
              <a:rPr lang="en-US" dirty="0"/>
              <a:t>The </a:t>
            </a:r>
            <a:r>
              <a:rPr lang="en-US" b="1" i="1" dirty="0"/>
              <a:t>Model-View-Controller</a:t>
            </a:r>
            <a:r>
              <a:rPr lang="en-US" i="1" dirty="0"/>
              <a:t> (MVC)</a:t>
            </a:r>
            <a:r>
              <a:rPr lang="en-US" dirty="0"/>
              <a:t> pattern separates the modeling of the domain, the presentation, and the actions based on user input into three separate classes.</a:t>
            </a:r>
          </a:p>
          <a:p>
            <a:pPr algn="just"/>
            <a:r>
              <a:rPr lang="en-US" b="1" dirty="0"/>
              <a:t>Model</a:t>
            </a:r>
            <a:r>
              <a:rPr lang="en-US" dirty="0"/>
              <a:t>. The model manages the behavior and data of the application domain, responds to requests for information about its state (usually from the view), and responds to instructions to change state (usually from the controller).</a:t>
            </a:r>
          </a:p>
          <a:p>
            <a:pPr algn="just"/>
            <a:r>
              <a:rPr lang="en-US" b="1" dirty="0"/>
              <a:t>View</a:t>
            </a:r>
            <a:r>
              <a:rPr lang="en-US" dirty="0"/>
              <a:t>. The view manages the display of information.</a:t>
            </a:r>
          </a:p>
          <a:p>
            <a:pPr algn="just"/>
            <a:r>
              <a:rPr lang="en-US" b="1" dirty="0"/>
              <a:t>Controller</a:t>
            </a:r>
            <a:r>
              <a:rPr lang="en-US" dirty="0"/>
              <a:t>. The controller interprets the mouse and keyboard inputs from the user, informing the model and/or the view to change as appropriate.</a:t>
            </a:r>
          </a:p>
          <a:p>
            <a:endParaRPr lang="en-US" dirty="0"/>
          </a:p>
          <a:p>
            <a:endParaRPr lang="en-US" dirty="0"/>
          </a:p>
        </p:txBody>
      </p:sp>
      <p:sp>
        <p:nvSpPr>
          <p:cNvPr id="3" name="Title 2">
            <a:extLst>
              <a:ext uri="{FF2B5EF4-FFF2-40B4-BE49-F238E27FC236}">
                <a16:creationId xmlns:a16="http://schemas.microsoft.com/office/drawing/2014/main" id="{53386E97-E5C1-4024-A2EB-AF1A0625D4AA}"/>
              </a:ext>
            </a:extLst>
          </p:cNvPr>
          <p:cNvSpPr>
            <a:spLocks noGrp="1"/>
          </p:cNvSpPr>
          <p:nvPr>
            <p:ph type="title"/>
          </p:nvPr>
        </p:nvSpPr>
        <p:spPr/>
        <p:txBody>
          <a:bodyPr>
            <a:noAutofit/>
          </a:bodyPr>
          <a:lstStyle/>
          <a:p>
            <a:pPr algn="ctr"/>
            <a:r>
              <a:rPr lang="en-US" sz="2800" dirty="0"/>
              <a:t>MVC</a:t>
            </a:r>
          </a:p>
        </p:txBody>
      </p:sp>
      <p:pic>
        <p:nvPicPr>
          <p:cNvPr id="1027" name="Picture 3" descr="Ff649643.des_MVC_Fig01(en-us,PandP.10).gif">
            <a:extLst>
              <a:ext uri="{FF2B5EF4-FFF2-40B4-BE49-F238E27FC236}">
                <a16:creationId xmlns:a16="http://schemas.microsoft.com/office/drawing/2014/main" id="{9490F8A6-4E39-4D6E-A644-2151604C5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342" y="4365104"/>
            <a:ext cx="4107282" cy="18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403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15D463-3D3B-4BC3-BECD-22A84D3D4A3C}"/>
              </a:ext>
            </a:extLst>
          </p:cNvPr>
          <p:cNvSpPr>
            <a:spLocks noGrp="1"/>
          </p:cNvSpPr>
          <p:nvPr>
            <p:ph idx="1"/>
          </p:nvPr>
        </p:nvSpPr>
        <p:spPr>
          <a:xfrm>
            <a:off x="2711624" y="864108"/>
            <a:ext cx="4464496" cy="5120640"/>
          </a:xfrm>
        </p:spPr>
        <p:txBody>
          <a:bodyPr/>
          <a:lstStyle/>
          <a:p>
            <a:pPr marL="0" indent="0" algn="just">
              <a:buNone/>
            </a:pPr>
            <a:r>
              <a:rPr lang="en-US" dirty="0"/>
              <a:t>The passive model is employed when one controller manipulates the model exclusively. The controller modifies the model and then informs the view that the model has changed and should be refreshed. The model in this scenario is completely independent of the view and the controller, which means that there is no means for the model to report changes in its state. The HTTP protocol is an example of this. There is no simple way in the browser to get asynchronous updates from the server. The browser displays the view and responds to user input, but it does not detect changes in the data on the server. Only when the user explicitly requests a refresh is the server interrogated for changes.</a:t>
            </a:r>
          </a:p>
        </p:txBody>
      </p:sp>
      <p:sp>
        <p:nvSpPr>
          <p:cNvPr id="3" name="Title 2">
            <a:extLst>
              <a:ext uri="{FF2B5EF4-FFF2-40B4-BE49-F238E27FC236}">
                <a16:creationId xmlns:a16="http://schemas.microsoft.com/office/drawing/2014/main" id="{1D92F152-ADF5-44AA-BB7F-1BC20B89CBB0}"/>
              </a:ext>
            </a:extLst>
          </p:cNvPr>
          <p:cNvSpPr>
            <a:spLocks noGrp="1"/>
          </p:cNvSpPr>
          <p:nvPr>
            <p:ph type="title"/>
          </p:nvPr>
        </p:nvSpPr>
        <p:spPr/>
        <p:txBody>
          <a:bodyPr/>
          <a:lstStyle/>
          <a:p>
            <a:pPr algn="ctr"/>
            <a:r>
              <a:rPr lang="en-US" dirty="0"/>
              <a:t>MVC  Passive Model</a:t>
            </a:r>
          </a:p>
        </p:txBody>
      </p:sp>
      <p:pic>
        <p:nvPicPr>
          <p:cNvPr id="2050" name="Picture 2" descr="Ff649643.des_MVC_Fig02(en-us,PandP.10).gif">
            <a:extLst>
              <a:ext uri="{FF2B5EF4-FFF2-40B4-BE49-F238E27FC236}">
                <a16:creationId xmlns:a16="http://schemas.microsoft.com/office/drawing/2014/main" id="{CAD02819-9871-4DF4-97F7-544246136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1772816"/>
            <a:ext cx="4317647"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047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8DC340-1334-4324-AA8A-4F4C53399FFC}"/>
              </a:ext>
            </a:extLst>
          </p:cNvPr>
          <p:cNvSpPr>
            <a:spLocks noGrp="1"/>
          </p:cNvSpPr>
          <p:nvPr>
            <p:ph idx="1"/>
          </p:nvPr>
        </p:nvSpPr>
        <p:spPr>
          <a:xfrm>
            <a:off x="2783632" y="864108"/>
            <a:ext cx="9001000" cy="3645012"/>
          </a:xfrm>
        </p:spPr>
        <p:txBody>
          <a:bodyPr>
            <a:normAutofit lnSpcReduction="10000"/>
          </a:bodyPr>
          <a:lstStyle/>
          <a:p>
            <a:pPr marL="0" indent="0" algn="just">
              <a:buNone/>
            </a:pPr>
            <a:r>
              <a:rPr lang="en-US" sz="1800" dirty="0"/>
              <a:t>The active model is used when the model changes state without the controller's involvement. This can happen when other sources are changing the data and the changes must be reflected in the views. Consider a stock-ticker display. You receive stock data from an external source and want to update the views (for example, a ticker band and an alert window) when the stock data changes. Because only the model detects changes to its internal state when they occur, the model must notify the views to refresh the display. </a:t>
            </a:r>
          </a:p>
          <a:p>
            <a:pPr marL="0" indent="0" algn="just">
              <a:buNone/>
            </a:pPr>
            <a:r>
              <a:rPr lang="en-US" sz="1800" dirty="0"/>
              <a:t>However, one of the motivations of using the </a:t>
            </a:r>
            <a:r>
              <a:rPr lang="en-US" sz="1800" i="1" dirty="0"/>
              <a:t>MVC</a:t>
            </a:r>
            <a:r>
              <a:rPr lang="en-US" sz="1800" dirty="0"/>
              <a:t> pattern is to make the model independent from of the views. If the model had to notify the views of changes, you would reintroduce the dependency you were looking to avoid. Fortunately, the </a:t>
            </a:r>
            <a:r>
              <a:rPr lang="en-US" sz="1800" b="1" i="1" dirty="0"/>
              <a:t>Observer</a:t>
            </a:r>
            <a:r>
              <a:rPr lang="en-US" sz="1800" dirty="0"/>
              <a:t> pattern provides a mechanism to alert other objects of state changes without introducing dependencies on them. The individual views implement the </a:t>
            </a:r>
            <a:r>
              <a:rPr lang="en-US" sz="1800" i="1" dirty="0"/>
              <a:t>Observer </a:t>
            </a:r>
            <a:r>
              <a:rPr lang="en-US" sz="1800" dirty="0"/>
              <a:t>interface and register with the model. The model tracks the list of all observers that subscribe to changes. When a model changes, the model iterates through all registered observers and notifies them of the change. This approach is often called "</a:t>
            </a:r>
            <a:r>
              <a:rPr lang="en-US" sz="1800" b="1" dirty="0"/>
              <a:t>publish-subscribe</a:t>
            </a:r>
            <a:r>
              <a:rPr lang="en-US" sz="1800" dirty="0"/>
              <a:t>."</a:t>
            </a:r>
          </a:p>
        </p:txBody>
      </p:sp>
      <p:sp>
        <p:nvSpPr>
          <p:cNvPr id="3" name="Title 2">
            <a:extLst>
              <a:ext uri="{FF2B5EF4-FFF2-40B4-BE49-F238E27FC236}">
                <a16:creationId xmlns:a16="http://schemas.microsoft.com/office/drawing/2014/main" id="{7C71D663-0B36-4592-B250-5105B03AC887}"/>
              </a:ext>
            </a:extLst>
          </p:cNvPr>
          <p:cNvSpPr>
            <a:spLocks noGrp="1"/>
          </p:cNvSpPr>
          <p:nvPr>
            <p:ph type="title"/>
          </p:nvPr>
        </p:nvSpPr>
        <p:spPr/>
        <p:txBody>
          <a:bodyPr/>
          <a:lstStyle/>
          <a:p>
            <a:pPr algn="ctr"/>
            <a:r>
              <a:rPr lang="en-US" dirty="0"/>
              <a:t>MVC  Active Model</a:t>
            </a:r>
          </a:p>
        </p:txBody>
      </p:sp>
      <p:pic>
        <p:nvPicPr>
          <p:cNvPr id="3074" name="Picture 2" descr="Ff649643.des_MVC_Fig03(en-us,PandP.10).gif">
            <a:extLst>
              <a:ext uri="{FF2B5EF4-FFF2-40B4-BE49-F238E27FC236}">
                <a16:creationId xmlns:a16="http://schemas.microsoft.com/office/drawing/2014/main" id="{A7DB4ADD-0435-4061-8B2B-96747E909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4149080"/>
            <a:ext cx="4392488" cy="196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21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F771E27A-2578-4284-8455-2F932F20C102}"/>
              </a:ext>
            </a:extLst>
          </p:cNvPr>
          <p:cNvPicPr>
            <a:picLocks noChangeAspect="1"/>
          </p:cNvPicPr>
          <p:nvPr/>
        </p:nvPicPr>
        <p:blipFill>
          <a:blip r:embed="rId2"/>
          <a:stretch>
            <a:fillRect/>
          </a:stretch>
        </p:blipFill>
        <p:spPr>
          <a:xfrm>
            <a:off x="2927648" y="830137"/>
            <a:ext cx="8513855" cy="5197726"/>
          </a:xfrm>
          <a:prstGeom prst="rect">
            <a:avLst/>
          </a:prstGeom>
        </p:spPr>
      </p:pic>
      <p:sp>
        <p:nvSpPr>
          <p:cNvPr id="2" name="Title 1">
            <a:extLst>
              <a:ext uri="{FF2B5EF4-FFF2-40B4-BE49-F238E27FC236}">
                <a16:creationId xmlns:a16="http://schemas.microsoft.com/office/drawing/2014/main" id="{B3D3BE32-7FFB-45F4-9089-475DBD066740}"/>
              </a:ext>
            </a:extLst>
          </p:cNvPr>
          <p:cNvSpPr>
            <a:spLocks noGrp="1"/>
          </p:cNvSpPr>
          <p:nvPr>
            <p:ph type="title"/>
          </p:nvPr>
        </p:nvSpPr>
        <p:spPr>
          <a:xfrm>
            <a:off x="191344" y="951721"/>
            <a:ext cx="2210611" cy="1038177"/>
          </a:xfrm>
        </p:spPr>
        <p:txBody>
          <a:bodyPr anchor="b">
            <a:normAutofit/>
          </a:bodyPr>
          <a:lstStyle/>
          <a:p>
            <a:r>
              <a:rPr lang="en-US" sz="2100" dirty="0"/>
              <a:t>SOLUTION SETUP</a:t>
            </a:r>
          </a:p>
        </p:txBody>
      </p:sp>
      <p:sp>
        <p:nvSpPr>
          <p:cNvPr id="9" name="Content Placeholder 8"/>
          <p:cNvSpPr>
            <a:spLocks noGrp="1"/>
          </p:cNvSpPr>
          <p:nvPr>
            <p:ph idx="1"/>
          </p:nvPr>
        </p:nvSpPr>
        <p:spPr>
          <a:xfrm>
            <a:off x="194994" y="1989898"/>
            <a:ext cx="2210611" cy="3744264"/>
          </a:xfrm>
        </p:spPr>
        <p:txBody>
          <a:bodyPr anchor="t">
            <a:normAutofit/>
          </a:bodyPr>
          <a:lstStyle/>
          <a:p>
            <a:pPr marL="0" indent="0">
              <a:buNone/>
            </a:pPr>
            <a:r>
              <a:rPr lang="en-US" sz="1400" dirty="0">
                <a:solidFill>
                  <a:schemeClr val="bg1"/>
                </a:solidFill>
              </a:rPr>
              <a:t>1. File &gt; New &gt; Project…</a:t>
            </a:r>
          </a:p>
          <a:p>
            <a:pPr marL="0" indent="0">
              <a:buNone/>
            </a:pPr>
            <a:r>
              <a:rPr lang="en-US" sz="1400" dirty="0">
                <a:solidFill>
                  <a:schemeClr val="bg1"/>
                </a:solidFill>
              </a:rPr>
              <a:t>2. Other Project Types &gt; Visual Studio Solution</a:t>
            </a:r>
          </a:p>
          <a:p>
            <a:pPr marL="0" indent="0">
              <a:buNone/>
            </a:pPr>
            <a:r>
              <a:rPr lang="en-US" sz="1400" dirty="0">
                <a:solidFill>
                  <a:schemeClr val="bg1"/>
                </a:solidFill>
              </a:rPr>
              <a:t>3. Give a project name.</a:t>
            </a:r>
          </a:p>
          <a:p>
            <a:pPr marL="0" indent="0">
              <a:buNone/>
            </a:pPr>
            <a:endParaRPr lang="en-US" sz="1400" dirty="0">
              <a:solidFill>
                <a:schemeClr val="bg1"/>
              </a:solidFill>
            </a:endParaRPr>
          </a:p>
          <a:p>
            <a:pPr marL="0" indent="0">
              <a:buNone/>
            </a:pPr>
            <a:r>
              <a:rPr lang="en-US" sz="1400" dirty="0">
                <a:solidFill>
                  <a:schemeClr val="bg1"/>
                </a:solidFill>
              </a:rPr>
              <a:t>Note:</a:t>
            </a:r>
            <a:br>
              <a:rPr lang="en-US" sz="1400" dirty="0">
                <a:solidFill>
                  <a:schemeClr val="bg1"/>
                </a:solidFill>
              </a:rPr>
            </a:br>
            <a:r>
              <a:rPr lang="en-US" sz="1400" dirty="0">
                <a:solidFill>
                  <a:schemeClr val="bg1"/>
                </a:solidFill>
              </a:rPr>
              <a:t>We will use .NET Framework 4.5</a:t>
            </a:r>
          </a:p>
        </p:txBody>
      </p:sp>
    </p:spTree>
    <p:extLst>
      <p:ext uri="{BB962C8B-B14F-4D97-AF65-F5344CB8AC3E}">
        <p14:creationId xmlns:p14="http://schemas.microsoft.com/office/powerpoint/2010/main" val="2781461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534CC5-7D90-4461-AB55-256C89A3F363}"/>
              </a:ext>
            </a:extLst>
          </p:cNvPr>
          <p:cNvSpPr>
            <a:spLocks noGrp="1"/>
          </p:cNvSpPr>
          <p:nvPr>
            <p:ph idx="1"/>
          </p:nvPr>
        </p:nvSpPr>
        <p:spPr>
          <a:xfrm>
            <a:off x="2711624" y="864108"/>
            <a:ext cx="9001000" cy="764692"/>
          </a:xfrm>
        </p:spPr>
        <p:txBody>
          <a:bodyPr>
            <a:normAutofit lnSpcReduction="10000"/>
          </a:bodyPr>
          <a:lstStyle/>
          <a:p>
            <a:r>
              <a:rPr lang="en-US" dirty="0"/>
              <a:t>Create a class in </a:t>
            </a:r>
            <a:r>
              <a:rPr lang="en-US" b="1" dirty="0"/>
              <a:t>Model</a:t>
            </a:r>
            <a:r>
              <a:rPr lang="en-US" dirty="0"/>
              <a:t> folder.</a:t>
            </a:r>
          </a:p>
          <a:p>
            <a:r>
              <a:rPr lang="en-US" dirty="0"/>
              <a:t>Define some </a:t>
            </a:r>
            <a:r>
              <a:rPr lang="en-US" b="1" dirty="0"/>
              <a:t>auto property </a:t>
            </a:r>
            <a:r>
              <a:rPr lang="en-US" dirty="0"/>
              <a:t>( {get; set;} ) for our future data.</a:t>
            </a:r>
          </a:p>
        </p:txBody>
      </p:sp>
      <p:sp>
        <p:nvSpPr>
          <p:cNvPr id="3" name="Title 2">
            <a:extLst>
              <a:ext uri="{FF2B5EF4-FFF2-40B4-BE49-F238E27FC236}">
                <a16:creationId xmlns:a16="http://schemas.microsoft.com/office/drawing/2014/main" id="{803DDD76-8533-4F22-8873-E5DB24A6C743}"/>
              </a:ext>
            </a:extLst>
          </p:cNvPr>
          <p:cNvSpPr>
            <a:spLocks noGrp="1"/>
          </p:cNvSpPr>
          <p:nvPr>
            <p:ph type="title"/>
          </p:nvPr>
        </p:nvSpPr>
        <p:spPr>
          <a:xfrm>
            <a:off x="0" y="1123837"/>
            <a:ext cx="2639615" cy="4601183"/>
          </a:xfrm>
        </p:spPr>
        <p:txBody>
          <a:bodyPr>
            <a:normAutofit/>
          </a:bodyPr>
          <a:lstStyle/>
          <a:p>
            <a:pPr algn="ctr"/>
            <a:r>
              <a:rPr lang="en-US" sz="2800" dirty="0"/>
              <a:t>IMPLEMENTING</a:t>
            </a:r>
            <a:endParaRPr lang="en-US" sz="3200" dirty="0"/>
          </a:p>
        </p:txBody>
      </p:sp>
      <p:pic>
        <p:nvPicPr>
          <p:cNvPr id="4" name="Picture 3">
            <a:extLst>
              <a:ext uri="{FF2B5EF4-FFF2-40B4-BE49-F238E27FC236}">
                <a16:creationId xmlns:a16="http://schemas.microsoft.com/office/drawing/2014/main" id="{4755232D-DB5F-4C0A-B4C0-0D01816FA056}"/>
              </a:ext>
            </a:extLst>
          </p:cNvPr>
          <p:cNvPicPr>
            <a:picLocks noChangeAspect="1"/>
          </p:cNvPicPr>
          <p:nvPr/>
        </p:nvPicPr>
        <p:blipFill>
          <a:blip r:embed="rId2"/>
          <a:stretch>
            <a:fillRect/>
          </a:stretch>
        </p:blipFill>
        <p:spPr>
          <a:xfrm>
            <a:off x="3143672" y="1628800"/>
            <a:ext cx="8064896" cy="4453535"/>
          </a:xfrm>
          <a:prstGeom prst="rect">
            <a:avLst/>
          </a:prstGeom>
        </p:spPr>
      </p:pic>
    </p:spTree>
    <p:extLst>
      <p:ext uri="{BB962C8B-B14F-4D97-AF65-F5344CB8AC3E}">
        <p14:creationId xmlns:p14="http://schemas.microsoft.com/office/powerpoint/2010/main" val="275040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A083E-D7D8-428B-955B-9C1E8660E699}"/>
              </a:ext>
            </a:extLst>
          </p:cNvPr>
          <p:cNvSpPr>
            <a:spLocks noGrp="1"/>
          </p:cNvSpPr>
          <p:nvPr>
            <p:ph idx="1"/>
          </p:nvPr>
        </p:nvSpPr>
        <p:spPr>
          <a:xfrm>
            <a:off x="2711624" y="864108"/>
            <a:ext cx="9001000" cy="980716"/>
          </a:xfrm>
        </p:spPr>
        <p:txBody>
          <a:bodyPr>
            <a:normAutofit fontScale="85000" lnSpcReduction="20000"/>
          </a:bodyPr>
          <a:lstStyle/>
          <a:p>
            <a:r>
              <a:rPr lang="en-US" dirty="0"/>
              <a:t>Call and define Class in Controller.</a:t>
            </a:r>
          </a:p>
          <a:p>
            <a:r>
              <a:rPr lang="en-US" dirty="0"/>
              <a:t>Set Data to the new defined Class.</a:t>
            </a:r>
          </a:p>
          <a:p>
            <a:r>
              <a:rPr lang="en-US" dirty="0"/>
              <a:t>Send new Object to View.</a:t>
            </a:r>
          </a:p>
        </p:txBody>
      </p:sp>
      <p:sp>
        <p:nvSpPr>
          <p:cNvPr id="4" name="Title 2">
            <a:extLst>
              <a:ext uri="{FF2B5EF4-FFF2-40B4-BE49-F238E27FC236}">
                <a16:creationId xmlns:a16="http://schemas.microsoft.com/office/drawing/2014/main" id="{C3634EDC-76AF-49D5-8693-C72583CBEC7E}"/>
              </a:ext>
            </a:extLst>
          </p:cNvPr>
          <p:cNvSpPr>
            <a:spLocks noGrp="1"/>
          </p:cNvSpPr>
          <p:nvPr>
            <p:ph type="title"/>
          </p:nvPr>
        </p:nvSpPr>
        <p:spPr>
          <a:xfrm>
            <a:off x="0" y="1123837"/>
            <a:ext cx="2639615" cy="4601183"/>
          </a:xfrm>
        </p:spPr>
        <p:txBody>
          <a:bodyPr>
            <a:normAutofit/>
          </a:bodyPr>
          <a:lstStyle/>
          <a:p>
            <a:pPr algn="ctr"/>
            <a:r>
              <a:rPr lang="en-US" sz="2800" dirty="0"/>
              <a:t>IMPLEMENTING</a:t>
            </a:r>
            <a:endParaRPr lang="en-US" sz="3200" dirty="0"/>
          </a:p>
        </p:txBody>
      </p:sp>
      <p:pic>
        <p:nvPicPr>
          <p:cNvPr id="5" name="Picture 4">
            <a:extLst>
              <a:ext uri="{FF2B5EF4-FFF2-40B4-BE49-F238E27FC236}">
                <a16:creationId xmlns:a16="http://schemas.microsoft.com/office/drawing/2014/main" id="{10E16690-C7B6-432D-A487-B3A871F2A99E}"/>
              </a:ext>
            </a:extLst>
          </p:cNvPr>
          <p:cNvPicPr>
            <a:picLocks noChangeAspect="1"/>
          </p:cNvPicPr>
          <p:nvPr/>
        </p:nvPicPr>
        <p:blipFill>
          <a:blip r:embed="rId2"/>
          <a:stretch>
            <a:fillRect/>
          </a:stretch>
        </p:blipFill>
        <p:spPr>
          <a:xfrm>
            <a:off x="2763904" y="1844825"/>
            <a:ext cx="8948720" cy="3024336"/>
          </a:xfrm>
          <a:prstGeom prst="rect">
            <a:avLst/>
          </a:prstGeom>
        </p:spPr>
      </p:pic>
    </p:spTree>
    <p:extLst>
      <p:ext uri="{BB962C8B-B14F-4D97-AF65-F5344CB8AC3E}">
        <p14:creationId xmlns:p14="http://schemas.microsoft.com/office/powerpoint/2010/main" val="1961838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A083E-D7D8-428B-955B-9C1E8660E699}"/>
              </a:ext>
            </a:extLst>
          </p:cNvPr>
          <p:cNvSpPr>
            <a:spLocks noGrp="1"/>
          </p:cNvSpPr>
          <p:nvPr>
            <p:ph idx="1"/>
          </p:nvPr>
        </p:nvSpPr>
        <p:spPr>
          <a:xfrm>
            <a:off x="2711624" y="864108"/>
            <a:ext cx="9001000" cy="620676"/>
          </a:xfrm>
        </p:spPr>
        <p:txBody>
          <a:bodyPr>
            <a:normAutofit/>
          </a:bodyPr>
          <a:lstStyle/>
          <a:p>
            <a:r>
              <a:rPr lang="en-US" dirty="0"/>
              <a:t>Define Model in View.</a:t>
            </a:r>
          </a:p>
        </p:txBody>
      </p:sp>
      <p:sp>
        <p:nvSpPr>
          <p:cNvPr id="4" name="Title 2">
            <a:extLst>
              <a:ext uri="{FF2B5EF4-FFF2-40B4-BE49-F238E27FC236}">
                <a16:creationId xmlns:a16="http://schemas.microsoft.com/office/drawing/2014/main" id="{C3634EDC-76AF-49D5-8693-C72583CBEC7E}"/>
              </a:ext>
            </a:extLst>
          </p:cNvPr>
          <p:cNvSpPr>
            <a:spLocks noGrp="1"/>
          </p:cNvSpPr>
          <p:nvPr>
            <p:ph type="title"/>
          </p:nvPr>
        </p:nvSpPr>
        <p:spPr>
          <a:xfrm>
            <a:off x="0" y="1123837"/>
            <a:ext cx="2639615" cy="4601183"/>
          </a:xfrm>
        </p:spPr>
        <p:txBody>
          <a:bodyPr>
            <a:normAutofit/>
          </a:bodyPr>
          <a:lstStyle/>
          <a:p>
            <a:pPr algn="ctr"/>
            <a:r>
              <a:rPr lang="en-US" sz="2800" dirty="0"/>
              <a:t>IMPLEMENTING</a:t>
            </a:r>
            <a:endParaRPr lang="en-US" sz="3200" dirty="0"/>
          </a:p>
        </p:txBody>
      </p:sp>
      <p:pic>
        <p:nvPicPr>
          <p:cNvPr id="3" name="Picture 2">
            <a:extLst>
              <a:ext uri="{FF2B5EF4-FFF2-40B4-BE49-F238E27FC236}">
                <a16:creationId xmlns:a16="http://schemas.microsoft.com/office/drawing/2014/main" id="{1281915E-92D0-445F-AA05-170B99C8CFBC}"/>
              </a:ext>
            </a:extLst>
          </p:cNvPr>
          <p:cNvPicPr>
            <a:picLocks noChangeAspect="1"/>
          </p:cNvPicPr>
          <p:nvPr/>
        </p:nvPicPr>
        <p:blipFill>
          <a:blip r:embed="rId2"/>
          <a:stretch>
            <a:fillRect/>
          </a:stretch>
        </p:blipFill>
        <p:spPr>
          <a:xfrm>
            <a:off x="2927648" y="1484784"/>
            <a:ext cx="8619358" cy="3024336"/>
          </a:xfrm>
          <a:prstGeom prst="rect">
            <a:avLst/>
          </a:prstGeom>
        </p:spPr>
      </p:pic>
    </p:spTree>
    <p:extLst>
      <p:ext uri="{BB962C8B-B14F-4D97-AF65-F5344CB8AC3E}">
        <p14:creationId xmlns:p14="http://schemas.microsoft.com/office/powerpoint/2010/main" val="197004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645BF8-7885-4398-80BC-4C0DF24F5CE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212FB65-CD2B-4005-B910-132DCE19FCC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3">
            <a:extLst>
              <a:ext uri="{FF2B5EF4-FFF2-40B4-BE49-F238E27FC236}">
                <a16:creationId xmlns:a16="http://schemas.microsoft.com/office/drawing/2014/main" id="{64529092-BA9F-4EF4-9295-9D4DB0D66BC5}"/>
              </a:ext>
            </a:extLst>
          </p:cNvPr>
          <p:cNvPicPr>
            <a:picLocks noChangeAspect="1"/>
          </p:cNvPicPr>
          <p:nvPr/>
        </p:nvPicPr>
        <p:blipFill>
          <a:blip r:embed="rId2"/>
          <a:stretch>
            <a:fillRect/>
          </a:stretch>
        </p:blipFill>
        <p:spPr>
          <a:xfrm>
            <a:off x="3833738" y="748145"/>
            <a:ext cx="7662718" cy="5344746"/>
          </a:xfrm>
          <a:prstGeom prst="rect">
            <a:avLst/>
          </a:prstGeom>
        </p:spPr>
      </p:pic>
      <p:sp>
        <p:nvSpPr>
          <p:cNvPr id="3" name="Title 2">
            <a:extLst>
              <a:ext uri="{FF2B5EF4-FFF2-40B4-BE49-F238E27FC236}">
                <a16:creationId xmlns:a16="http://schemas.microsoft.com/office/drawing/2014/main" id="{95EA2B7E-C851-4332-A4E0-D14AD64A5D6D}"/>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SHOW DATA?</a:t>
            </a:r>
          </a:p>
        </p:txBody>
      </p:sp>
      <p:sp>
        <p:nvSpPr>
          <p:cNvPr id="9" name="Content Placeholder 8"/>
          <p:cNvSpPr>
            <a:spLocks noGrp="1"/>
          </p:cNvSpPr>
          <p:nvPr>
            <p:ph idx="1"/>
          </p:nvPr>
        </p:nvSpPr>
        <p:spPr>
          <a:xfrm>
            <a:off x="252920" y="2162014"/>
            <a:ext cx="2947482" cy="3744264"/>
          </a:xfrm>
        </p:spPr>
        <p:txBody>
          <a:bodyPr vert="horz" lIns="91440" tIns="45720" rIns="91440" bIns="45720" rtlCol="0" anchor="t">
            <a:normAutofit/>
          </a:bodyPr>
          <a:lstStyle/>
          <a:p>
            <a:r>
              <a:rPr lang="en-US" sz="1600" dirty="0">
                <a:solidFill>
                  <a:schemeClr val="bg1"/>
                </a:solidFill>
              </a:rPr>
              <a:t>Define a bootstrap Table.</a:t>
            </a:r>
          </a:p>
          <a:p>
            <a:r>
              <a:rPr lang="en-US" sz="1600" dirty="0">
                <a:solidFill>
                  <a:schemeClr val="bg1"/>
                </a:solidFill>
              </a:rPr>
              <a:t>Call Object referenced in Model.</a:t>
            </a:r>
          </a:p>
          <a:p>
            <a:r>
              <a:rPr lang="en-US" sz="1600" dirty="0">
                <a:solidFill>
                  <a:schemeClr val="bg1"/>
                </a:solidFill>
              </a:rPr>
              <a:t>How to enumerate?</a:t>
            </a:r>
            <a:br>
              <a:rPr lang="en-US" sz="1600" dirty="0">
                <a:solidFill>
                  <a:schemeClr val="bg1"/>
                </a:solidFill>
              </a:rPr>
            </a:br>
            <a:r>
              <a:rPr lang="en-US" sz="1600" dirty="0">
                <a:solidFill>
                  <a:schemeClr val="bg1"/>
                </a:solidFill>
              </a:rPr>
              <a:t>How to Show/Print string in table body?</a:t>
            </a:r>
          </a:p>
        </p:txBody>
      </p:sp>
    </p:spTree>
    <p:extLst>
      <p:ext uri="{BB962C8B-B14F-4D97-AF65-F5344CB8AC3E}">
        <p14:creationId xmlns:p14="http://schemas.microsoft.com/office/powerpoint/2010/main" val="2960553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03F9DF-9038-40AA-ACD8-40EBFBE2CDDA}"/>
              </a:ext>
            </a:extLst>
          </p:cNvPr>
          <p:cNvPicPr>
            <a:picLocks noGrp="1" noChangeAspect="1"/>
          </p:cNvPicPr>
          <p:nvPr>
            <p:ph idx="1"/>
          </p:nvPr>
        </p:nvPicPr>
        <p:blipFill>
          <a:blip r:embed="rId2"/>
          <a:stretch>
            <a:fillRect/>
          </a:stretch>
        </p:blipFill>
        <p:spPr>
          <a:xfrm>
            <a:off x="2711624" y="332656"/>
            <a:ext cx="8950015" cy="6192688"/>
          </a:xfrm>
          <a:prstGeom prst="rect">
            <a:avLst/>
          </a:prstGeom>
        </p:spPr>
      </p:pic>
      <p:sp>
        <p:nvSpPr>
          <p:cNvPr id="3" name="Title 2">
            <a:extLst>
              <a:ext uri="{FF2B5EF4-FFF2-40B4-BE49-F238E27FC236}">
                <a16:creationId xmlns:a16="http://schemas.microsoft.com/office/drawing/2014/main" id="{23B67784-A1C1-41FB-91D5-094ACEF731E3}"/>
              </a:ext>
            </a:extLst>
          </p:cNvPr>
          <p:cNvSpPr>
            <a:spLocks noGrp="1"/>
          </p:cNvSpPr>
          <p:nvPr>
            <p:ph type="title"/>
          </p:nvPr>
        </p:nvSpPr>
        <p:spPr>
          <a:xfrm>
            <a:off x="252919" y="1123837"/>
            <a:ext cx="2098665" cy="4601183"/>
          </a:xfrm>
        </p:spPr>
        <p:txBody>
          <a:bodyPr/>
          <a:lstStyle/>
          <a:p>
            <a:r>
              <a:rPr lang="en-US" dirty="0"/>
              <a:t> what @ ?</a:t>
            </a:r>
          </a:p>
        </p:txBody>
      </p:sp>
    </p:spTree>
    <p:extLst>
      <p:ext uri="{BB962C8B-B14F-4D97-AF65-F5344CB8AC3E}">
        <p14:creationId xmlns:p14="http://schemas.microsoft.com/office/powerpoint/2010/main" val="125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D0122F-9E38-4D37-8ABA-DADDB30AB069}"/>
              </a:ext>
            </a:extLst>
          </p:cNvPr>
          <p:cNvSpPr>
            <a:spLocks noGrp="1"/>
          </p:cNvSpPr>
          <p:nvPr>
            <p:ph idx="1"/>
          </p:nvPr>
        </p:nvSpPr>
        <p:spPr>
          <a:xfrm>
            <a:off x="2711624" y="864108"/>
            <a:ext cx="1728192" cy="1870946"/>
          </a:xfrm>
        </p:spPr>
        <p:txBody>
          <a:bodyPr/>
          <a:lstStyle/>
          <a:p>
            <a:r>
              <a:rPr lang="en-US" dirty="0"/>
              <a:t>&lt;%# %&gt;</a:t>
            </a:r>
          </a:p>
          <a:p>
            <a:r>
              <a:rPr lang="en-US" dirty="0"/>
              <a:t>&lt;%= %&gt;</a:t>
            </a:r>
          </a:p>
          <a:p>
            <a:r>
              <a:rPr lang="en-US" dirty="0"/>
              <a:t>&lt;%@ %&gt;</a:t>
            </a:r>
          </a:p>
          <a:p>
            <a:r>
              <a:rPr lang="en-US" dirty="0"/>
              <a:t>&lt;%$ %&gt;</a:t>
            </a:r>
          </a:p>
        </p:txBody>
      </p:sp>
      <p:sp>
        <p:nvSpPr>
          <p:cNvPr id="3" name="Title 2">
            <a:extLst>
              <a:ext uri="{FF2B5EF4-FFF2-40B4-BE49-F238E27FC236}">
                <a16:creationId xmlns:a16="http://schemas.microsoft.com/office/drawing/2014/main" id="{4446E33B-9EC4-4255-95B2-C610D22DFA58}"/>
              </a:ext>
            </a:extLst>
          </p:cNvPr>
          <p:cNvSpPr>
            <a:spLocks noGrp="1"/>
          </p:cNvSpPr>
          <p:nvPr>
            <p:ph type="title"/>
          </p:nvPr>
        </p:nvSpPr>
        <p:spPr/>
        <p:txBody>
          <a:bodyPr/>
          <a:lstStyle/>
          <a:p>
            <a:pPr algn="ctr"/>
            <a:r>
              <a:rPr lang="en-US" dirty="0"/>
              <a:t>"special" ASP.NET tags</a:t>
            </a:r>
          </a:p>
        </p:txBody>
      </p:sp>
      <p:sp>
        <p:nvSpPr>
          <p:cNvPr id="6" name="Rectangle 5">
            <a:extLst>
              <a:ext uri="{FF2B5EF4-FFF2-40B4-BE49-F238E27FC236}">
                <a16:creationId xmlns:a16="http://schemas.microsoft.com/office/drawing/2014/main" id="{3DBCE5DD-EF4C-48F0-9D4B-A17794D8733C}"/>
              </a:ext>
            </a:extLst>
          </p:cNvPr>
          <p:cNvSpPr/>
          <p:nvPr/>
        </p:nvSpPr>
        <p:spPr>
          <a:xfrm>
            <a:off x="4439816" y="980728"/>
            <a:ext cx="7272808" cy="1754326"/>
          </a:xfrm>
          <a:prstGeom prst="rect">
            <a:avLst/>
          </a:prstGeom>
        </p:spPr>
        <p:txBody>
          <a:bodyPr wrap="square">
            <a:spAutoFit/>
          </a:bodyPr>
          <a:lstStyle/>
          <a:p>
            <a:r>
              <a:rPr lang="en-US" b="1" dirty="0"/>
              <a:t>&lt;%@ %&gt; </a:t>
            </a:r>
            <a:r>
              <a:rPr lang="en-US" dirty="0"/>
              <a:t>is a Directive for ASP.NET Web Pages. Used for pages and controls to configure page/control compiler settings (&lt;%@ Control Inherits="</a:t>
            </a:r>
            <a:r>
              <a:rPr lang="en-US" dirty="0" err="1"/>
              <a:t>MyParentControl</a:t>
            </a:r>
            <a:r>
              <a:rPr lang="en-US" dirty="0"/>
              <a:t>" %&gt;).</a:t>
            </a:r>
          </a:p>
          <a:p>
            <a:r>
              <a:rPr lang="en-US" b="1" dirty="0"/>
              <a:t>&lt;%@ %&gt; </a:t>
            </a:r>
            <a:r>
              <a:rPr lang="en-US" dirty="0"/>
              <a:t>is also an Application Directive. Used to specify application-specific settings for </a:t>
            </a:r>
            <a:r>
              <a:rPr lang="en-US" dirty="0" err="1"/>
              <a:t>global.asax</a:t>
            </a:r>
            <a:r>
              <a:rPr lang="en-US" dirty="0"/>
              <a:t>. Distinct from the page directives as it only uses a different tag set.</a:t>
            </a:r>
          </a:p>
        </p:txBody>
      </p:sp>
      <p:sp>
        <p:nvSpPr>
          <p:cNvPr id="7" name="Rectangle 6">
            <a:extLst>
              <a:ext uri="{FF2B5EF4-FFF2-40B4-BE49-F238E27FC236}">
                <a16:creationId xmlns:a16="http://schemas.microsoft.com/office/drawing/2014/main" id="{3D20AD91-B157-42D5-AC22-AA4F298A27B7}"/>
              </a:ext>
            </a:extLst>
          </p:cNvPr>
          <p:cNvSpPr/>
          <p:nvPr/>
        </p:nvSpPr>
        <p:spPr>
          <a:xfrm>
            <a:off x="4439816" y="2735054"/>
            <a:ext cx="7272808" cy="1477328"/>
          </a:xfrm>
          <a:prstGeom prst="rect">
            <a:avLst/>
          </a:prstGeom>
        </p:spPr>
        <p:txBody>
          <a:bodyPr wrap="square">
            <a:spAutoFit/>
          </a:bodyPr>
          <a:lstStyle/>
          <a:p>
            <a:r>
              <a:rPr lang="en-US" b="1" dirty="0"/>
              <a:t>&lt;% %&gt; </a:t>
            </a:r>
            <a:r>
              <a:rPr lang="en-US" dirty="0"/>
              <a:t>is a Code Render Block (for inline code). One of 4 forms of Embedded Code Blocks. Used for inclusion of server-side code to the Render() method (&lt;% x = x + 1; %&gt;) of the generated class. Format: single/multiline or multiple-linked (e.g. if/then/else interspersed with html) but cannot be used to declare functions.</a:t>
            </a:r>
          </a:p>
        </p:txBody>
      </p:sp>
      <p:sp>
        <p:nvSpPr>
          <p:cNvPr id="8" name="Rectangle 7">
            <a:extLst>
              <a:ext uri="{FF2B5EF4-FFF2-40B4-BE49-F238E27FC236}">
                <a16:creationId xmlns:a16="http://schemas.microsoft.com/office/drawing/2014/main" id="{70F1B350-ADC5-4F08-B300-5C3C8A81984A}"/>
              </a:ext>
            </a:extLst>
          </p:cNvPr>
          <p:cNvSpPr/>
          <p:nvPr/>
        </p:nvSpPr>
        <p:spPr>
          <a:xfrm>
            <a:off x="4439816" y="5056106"/>
            <a:ext cx="7272808" cy="1200329"/>
          </a:xfrm>
          <a:prstGeom prst="rect">
            <a:avLst/>
          </a:prstGeom>
        </p:spPr>
        <p:txBody>
          <a:bodyPr wrap="square">
            <a:spAutoFit/>
          </a:bodyPr>
          <a:lstStyle/>
          <a:p>
            <a:r>
              <a:rPr lang="en-US" dirty="0"/>
              <a:t>REF: </a:t>
            </a:r>
            <a:br>
              <a:rPr lang="en-US" dirty="0"/>
            </a:br>
            <a:r>
              <a:rPr lang="en-US" b="1" dirty="0">
                <a:hlinkClick r:id="rId2"/>
              </a:rPr>
              <a:t>https://stackoverflow.com/questions/649428/asp-net-special-tags</a:t>
            </a:r>
            <a:br>
              <a:rPr lang="en-US" b="1" dirty="0"/>
            </a:br>
            <a:r>
              <a:rPr lang="en-US" b="1" dirty="0">
                <a:hlinkClick r:id="rId3"/>
              </a:rPr>
              <a:t>https://stackoverflow.com/questions/14525811/asp-net-mvc-syntax</a:t>
            </a:r>
            <a:br>
              <a:rPr lang="en-US" b="1" dirty="0"/>
            </a:br>
            <a:endParaRPr lang="en-US" b="1" dirty="0"/>
          </a:p>
        </p:txBody>
      </p:sp>
    </p:spTree>
    <p:extLst>
      <p:ext uri="{BB962C8B-B14F-4D97-AF65-F5344CB8AC3E}">
        <p14:creationId xmlns:p14="http://schemas.microsoft.com/office/powerpoint/2010/main" val="2539159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D87CAE-A751-4AE0-AD4C-55378A77E2CB}"/>
              </a:ext>
            </a:extLst>
          </p:cNvPr>
          <p:cNvPicPr>
            <a:picLocks noGrp="1" noChangeAspect="1"/>
          </p:cNvPicPr>
          <p:nvPr>
            <p:ph idx="1"/>
          </p:nvPr>
        </p:nvPicPr>
        <p:blipFill>
          <a:blip r:embed="rId2"/>
          <a:stretch>
            <a:fillRect/>
          </a:stretch>
        </p:blipFill>
        <p:spPr>
          <a:xfrm>
            <a:off x="2711624" y="1196752"/>
            <a:ext cx="9005911" cy="4601182"/>
          </a:xfrm>
          <a:prstGeom prst="rect">
            <a:avLst/>
          </a:prstGeom>
        </p:spPr>
      </p:pic>
      <p:sp>
        <p:nvSpPr>
          <p:cNvPr id="3" name="Title 2">
            <a:extLst>
              <a:ext uri="{FF2B5EF4-FFF2-40B4-BE49-F238E27FC236}">
                <a16:creationId xmlns:a16="http://schemas.microsoft.com/office/drawing/2014/main" id="{92BB8E6D-9988-443E-A98E-AE2334D17D1D}"/>
              </a:ext>
            </a:extLst>
          </p:cNvPr>
          <p:cNvSpPr>
            <a:spLocks noGrp="1"/>
          </p:cNvSpPr>
          <p:nvPr>
            <p:ph type="title"/>
          </p:nvPr>
        </p:nvSpPr>
        <p:spPr>
          <a:xfrm>
            <a:off x="119337" y="1123837"/>
            <a:ext cx="2376264" cy="4601183"/>
          </a:xfrm>
        </p:spPr>
        <p:txBody>
          <a:bodyPr/>
          <a:lstStyle/>
          <a:p>
            <a:pPr algn="ctr"/>
            <a:r>
              <a:rPr lang="en-US" dirty="0"/>
              <a:t>Username?</a:t>
            </a:r>
          </a:p>
        </p:txBody>
      </p:sp>
    </p:spTree>
    <p:extLst>
      <p:ext uri="{BB962C8B-B14F-4D97-AF65-F5344CB8AC3E}">
        <p14:creationId xmlns:p14="http://schemas.microsoft.com/office/powerpoint/2010/main" val="1043254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206BF3-AB7F-4868-8138-AEDB85A5DB07}"/>
              </a:ext>
            </a:extLst>
          </p:cNvPr>
          <p:cNvPicPr>
            <a:picLocks noGrp="1" noChangeAspect="1"/>
          </p:cNvPicPr>
          <p:nvPr>
            <p:ph idx="1"/>
          </p:nvPr>
        </p:nvPicPr>
        <p:blipFill>
          <a:blip r:embed="rId2"/>
          <a:stretch>
            <a:fillRect/>
          </a:stretch>
        </p:blipFill>
        <p:spPr>
          <a:xfrm>
            <a:off x="2855640" y="977388"/>
            <a:ext cx="8856935" cy="4903223"/>
          </a:xfrm>
          <a:prstGeom prst="rect">
            <a:avLst/>
          </a:prstGeom>
        </p:spPr>
      </p:pic>
      <p:sp>
        <p:nvSpPr>
          <p:cNvPr id="3" name="Title 2">
            <a:extLst>
              <a:ext uri="{FF2B5EF4-FFF2-40B4-BE49-F238E27FC236}">
                <a16:creationId xmlns:a16="http://schemas.microsoft.com/office/drawing/2014/main" id="{82009DCD-3B21-4770-AAD2-23F17E1D02D8}"/>
              </a:ext>
            </a:extLst>
          </p:cNvPr>
          <p:cNvSpPr>
            <a:spLocks noGrp="1"/>
          </p:cNvSpPr>
          <p:nvPr>
            <p:ph type="title"/>
          </p:nvPr>
        </p:nvSpPr>
        <p:spPr/>
        <p:txBody>
          <a:bodyPr/>
          <a:lstStyle/>
          <a:p>
            <a:r>
              <a:rPr lang="en-US" dirty="0"/>
              <a:t>_Header</a:t>
            </a:r>
          </a:p>
        </p:txBody>
      </p:sp>
    </p:spTree>
    <p:extLst>
      <p:ext uri="{BB962C8B-B14F-4D97-AF65-F5344CB8AC3E}">
        <p14:creationId xmlns:p14="http://schemas.microsoft.com/office/powerpoint/2010/main" val="432847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328E3A-C81C-4CC5-90A2-E943F85A0DBE}"/>
              </a:ext>
            </a:extLst>
          </p:cNvPr>
          <p:cNvPicPr>
            <a:picLocks noGrp="1" noChangeAspect="1"/>
          </p:cNvPicPr>
          <p:nvPr>
            <p:ph idx="1"/>
          </p:nvPr>
        </p:nvPicPr>
        <p:blipFill>
          <a:blip r:embed="rId2"/>
          <a:stretch>
            <a:fillRect/>
          </a:stretch>
        </p:blipFill>
        <p:spPr>
          <a:xfrm>
            <a:off x="2711624" y="1052736"/>
            <a:ext cx="9000951" cy="4614280"/>
          </a:xfrm>
          <a:prstGeom prst="rect">
            <a:avLst/>
          </a:prstGeom>
        </p:spPr>
      </p:pic>
      <p:sp>
        <p:nvSpPr>
          <p:cNvPr id="3" name="Title 2">
            <a:extLst>
              <a:ext uri="{FF2B5EF4-FFF2-40B4-BE49-F238E27FC236}">
                <a16:creationId xmlns:a16="http://schemas.microsoft.com/office/drawing/2014/main" id="{25F40836-FD1A-48BC-901F-D1E579E6FB1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5678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34F404-4AA8-4406-95AD-DA29401A5680}"/>
              </a:ext>
            </a:extLst>
          </p:cNvPr>
          <p:cNvSpPr>
            <a:spLocks noGrp="1"/>
          </p:cNvSpPr>
          <p:nvPr>
            <p:ph idx="1"/>
          </p:nvPr>
        </p:nvSpPr>
        <p:spPr>
          <a:xfrm>
            <a:off x="2783632" y="864108"/>
            <a:ext cx="8928992" cy="5120640"/>
          </a:xfrm>
        </p:spPr>
        <p:txBody>
          <a:bodyPr>
            <a:normAutofit/>
          </a:bodyPr>
          <a:lstStyle/>
          <a:p>
            <a:pPr marL="0" indent="0">
              <a:buNone/>
            </a:pPr>
            <a:r>
              <a:rPr lang="en-US" dirty="0"/>
              <a:t>"</a:t>
            </a:r>
            <a:r>
              <a:rPr lang="en-US" b="1" dirty="0" err="1"/>
              <a:t>BeginForm</a:t>
            </a:r>
            <a:r>
              <a:rPr lang="en-US" b="1" dirty="0"/>
              <a:t>()</a:t>
            </a:r>
            <a:r>
              <a:rPr lang="en-US" dirty="0"/>
              <a:t>"</a:t>
            </a:r>
            <a:r>
              <a:rPr lang="en-US" b="1" dirty="0"/>
              <a:t> </a:t>
            </a:r>
            <a:r>
              <a:rPr lang="en-US" dirty="0"/>
              <a:t>is an extension method that writes an opening "</a:t>
            </a:r>
            <a:r>
              <a:rPr lang="en-US" b="1" dirty="0"/>
              <a:t>&lt;form&gt;</a:t>
            </a:r>
            <a:r>
              <a:rPr lang="en-US" dirty="0"/>
              <a:t>" tag to the response. "</a:t>
            </a:r>
            <a:r>
              <a:rPr lang="en-US" b="1" dirty="0" err="1"/>
              <a:t>BeginForm</a:t>
            </a:r>
            <a:r>
              <a:rPr lang="en-US" b="1" dirty="0"/>
              <a:t>()</a:t>
            </a:r>
            <a:r>
              <a:rPr lang="en-US" dirty="0"/>
              <a:t>" is an extension method for both </a:t>
            </a:r>
            <a:r>
              <a:rPr lang="en-US" dirty="0" err="1"/>
              <a:t>HtmlHelper</a:t>
            </a:r>
            <a:r>
              <a:rPr lang="en-US" dirty="0"/>
              <a:t> and </a:t>
            </a:r>
            <a:r>
              <a:rPr lang="en-US" dirty="0" err="1"/>
              <a:t>AjaxHelper</a:t>
            </a:r>
            <a:r>
              <a:rPr lang="en-US" dirty="0"/>
              <a:t> classes. It returns an </a:t>
            </a:r>
            <a:r>
              <a:rPr lang="en-US" dirty="0" err="1"/>
              <a:t>MVCForm</a:t>
            </a:r>
            <a:r>
              <a:rPr lang="en-US" dirty="0"/>
              <a:t> object from both </a:t>
            </a:r>
            <a:r>
              <a:rPr lang="en-US" dirty="0" err="1"/>
              <a:t>HtmlHelper</a:t>
            </a:r>
            <a:r>
              <a:rPr lang="en-US" dirty="0"/>
              <a:t> and </a:t>
            </a:r>
            <a:r>
              <a:rPr lang="en-US" dirty="0" err="1"/>
              <a:t>AjaxHelper</a:t>
            </a:r>
            <a:r>
              <a:rPr lang="en-US" dirty="0"/>
              <a:t> class instances so there is not much difference but the </a:t>
            </a:r>
            <a:r>
              <a:rPr lang="en-US" dirty="0" err="1"/>
              <a:t>AjaxHelper</a:t>
            </a:r>
            <a:r>
              <a:rPr lang="en-US" dirty="0"/>
              <a:t> method submits the form asynchronously using JavaScript.</a:t>
            </a:r>
          </a:p>
          <a:p>
            <a:pPr marL="0" indent="0">
              <a:buNone/>
            </a:pPr>
            <a:r>
              <a:rPr lang="en-US" dirty="0"/>
              <a:t>There are two types of the </a:t>
            </a:r>
            <a:r>
              <a:rPr lang="en-US" b="1" dirty="0" err="1"/>
              <a:t>BeginForm</a:t>
            </a:r>
            <a:r>
              <a:rPr lang="en-US" b="1" dirty="0"/>
              <a:t>()</a:t>
            </a:r>
            <a:r>
              <a:rPr lang="en-US" dirty="0"/>
              <a:t> extension methods, they are,</a:t>
            </a:r>
          </a:p>
          <a:p>
            <a:r>
              <a:rPr lang="en-US" b="1" dirty="0" err="1"/>
              <a:t>Html</a:t>
            </a:r>
            <a:r>
              <a:rPr lang="en-US" dirty="0" err="1"/>
              <a:t>.BeginForm</a:t>
            </a:r>
            <a:r>
              <a:rPr lang="en-US" dirty="0"/>
              <a:t>()</a:t>
            </a:r>
          </a:p>
          <a:p>
            <a:r>
              <a:rPr lang="en-US" b="1" dirty="0" err="1"/>
              <a:t>Ajax</a:t>
            </a:r>
            <a:r>
              <a:rPr lang="en-US" dirty="0" err="1"/>
              <a:t>.BeginForm</a:t>
            </a:r>
            <a:r>
              <a:rPr lang="en-US" dirty="0"/>
              <a:t>()</a:t>
            </a:r>
          </a:p>
          <a:p>
            <a:endParaRPr lang="en-US" dirty="0"/>
          </a:p>
          <a:p>
            <a:pPr marL="0" indent="0">
              <a:buNone/>
            </a:pPr>
            <a:r>
              <a:rPr lang="en-US" sz="1700" dirty="0">
                <a:solidFill>
                  <a:schemeClr val="accent1">
                    <a:lumMod val="60000"/>
                    <a:lumOff val="40000"/>
                  </a:schemeClr>
                </a:solidFill>
              </a:rPr>
              <a:t>using</a:t>
            </a:r>
            <a:r>
              <a:rPr lang="en-US" sz="1700" dirty="0"/>
              <a:t> (</a:t>
            </a:r>
            <a:r>
              <a:rPr lang="en-US" sz="1700" dirty="0" err="1">
                <a:solidFill>
                  <a:schemeClr val="accent6"/>
                </a:solidFill>
              </a:rPr>
              <a:t>Html.BeginForm</a:t>
            </a:r>
            <a:r>
              <a:rPr lang="en-US" sz="1700" dirty="0"/>
              <a:t>(“</a:t>
            </a:r>
            <a:r>
              <a:rPr lang="en-US" sz="1700" dirty="0">
                <a:solidFill>
                  <a:srgbClr val="0070C0"/>
                </a:solidFill>
              </a:rPr>
              <a:t>Action</a:t>
            </a:r>
            <a:r>
              <a:rPr lang="en-US" sz="1700" dirty="0"/>
              <a:t>", “</a:t>
            </a:r>
            <a:r>
              <a:rPr lang="en-US" sz="1700" dirty="0">
                <a:solidFill>
                  <a:srgbClr val="0070C0"/>
                </a:solidFill>
              </a:rPr>
              <a:t>Controller</a:t>
            </a:r>
            <a:r>
              <a:rPr lang="en-US" sz="1700" dirty="0"/>
              <a:t>", </a:t>
            </a:r>
            <a:r>
              <a:rPr lang="en-US" sz="1700" dirty="0" err="1">
                <a:solidFill>
                  <a:srgbClr val="7030A0"/>
                </a:solidFill>
              </a:rPr>
              <a:t>FormMethod.Post</a:t>
            </a:r>
            <a:r>
              <a:rPr lang="en-US" sz="1700" dirty="0"/>
              <a:t>, </a:t>
            </a:r>
            <a:r>
              <a:rPr lang="en-US" sz="1700" dirty="0">
                <a:solidFill>
                  <a:schemeClr val="accent3">
                    <a:lumMod val="75000"/>
                  </a:schemeClr>
                </a:solidFill>
              </a:rPr>
              <a:t>new { autocomplete = "off" }</a:t>
            </a:r>
            <a:r>
              <a:rPr lang="en-US" sz="1700" dirty="0"/>
              <a:t>))</a:t>
            </a:r>
          </a:p>
          <a:p>
            <a:pPr marL="0" indent="0">
              <a:buNone/>
            </a:pPr>
            <a:r>
              <a:rPr lang="en-US" sz="1700" dirty="0"/>
              <a:t>{</a:t>
            </a:r>
          </a:p>
          <a:p>
            <a:pPr marL="0" indent="0">
              <a:buNone/>
            </a:pPr>
            <a:r>
              <a:rPr lang="en-US" sz="1700" dirty="0"/>
              <a:t>	//Html Form </a:t>
            </a:r>
          </a:p>
          <a:p>
            <a:pPr marL="0" indent="0">
              <a:buNone/>
            </a:pPr>
            <a:r>
              <a:rPr lang="en-US" sz="1700" dirty="0"/>
              <a:t>}</a:t>
            </a:r>
            <a:endParaRPr lang="en-US" dirty="0"/>
          </a:p>
        </p:txBody>
      </p:sp>
      <p:sp>
        <p:nvSpPr>
          <p:cNvPr id="3" name="Title 2">
            <a:extLst>
              <a:ext uri="{FF2B5EF4-FFF2-40B4-BE49-F238E27FC236}">
                <a16:creationId xmlns:a16="http://schemas.microsoft.com/office/drawing/2014/main" id="{A55F5BF9-528F-4CAA-A536-75CF8885A808}"/>
              </a:ext>
            </a:extLst>
          </p:cNvPr>
          <p:cNvSpPr>
            <a:spLocks noGrp="1"/>
          </p:cNvSpPr>
          <p:nvPr>
            <p:ph type="title"/>
          </p:nvPr>
        </p:nvSpPr>
        <p:spPr/>
        <p:txBody>
          <a:bodyPr/>
          <a:lstStyle/>
          <a:p>
            <a:pPr algn="ctr"/>
            <a:r>
              <a:rPr lang="en-US" dirty="0"/>
              <a:t>Post Data  &lt; &gt; Controller</a:t>
            </a:r>
          </a:p>
        </p:txBody>
      </p:sp>
    </p:spTree>
    <p:extLst>
      <p:ext uri="{BB962C8B-B14F-4D97-AF65-F5344CB8AC3E}">
        <p14:creationId xmlns:p14="http://schemas.microsoft.com/office/powerpoint/2010/main" val="428609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78F66753-8423-4F20-94C2-61C615CBDCD2}"/>
              </a:ext>
            </a:extLst>
          </p:cNvPr>
          <p:cNvPicPr>
            <a:picLocks noChangeAspect="1"/>
          </p:cNvPicPr>
          <p:nvPr/>
        </p:nvPicPr>
        <p:blipFill>
          <a:blip r:embed="rId2"/>
          <a:stretch>
            <a:fillRect/>
          </a:stretch>
        </p:blipFill>
        <p:spPr>
          <a:xfrm>
            <a:off x="2927648" y="762474"/>
            <a:ext cx="8568952" cy="5308596"/>
          </a:xfrm>
          <a:prstGeom prst="rect">
            <a:avLst/>
          </a:prstGeom>
        </p:spPr>
      </p:pic>
      <p:sp>
        <p:nvSpPr>
          <p:cNvPr id="2" name="Title 1">
            <a:extLst>
              <a:ext uri="{FF2B5EF4-FFF2-40B4-BE49-F238E27FC236}">
                <a16:creationId xmlns:a16="http://schemas.microsoft.com/office/drawing/2014/main" id="{65B983AE-4D4F-4822-B924-84DBA0350839}"/>
              </a:ext>
            </a:extLst>
          </p:cNvPr>
          <p:cNvSpPr>
            <a:spLocks noGrp="1"/>
          </p:cNvSpPr>
          <p:nvPr>
            <p:ph type="title"/>
          </p:nvPr>
        </p:nvSpPr>
        <p:spPr>
          <a:xfrm>
            <a:off x="248361" y="1123837"/>
            <a:ext cx="2210611" cy="1038177"/>
          </a:xfrm>
        </p:spPr>
        <p:txBody>
          <a:bodyPr anchor="b">
            <a:normAutofit/>
          </a:bodyPr>
          <a:lstStyle/>
          <a:p>
            <a:pPr algn="ctr"/>
            <a:r>
              <a:rPr lang="en-US" sz="2100" dirty="0"/>
              <a:t>ADD PROJECT  TO SOLUTION</a:t>
            </a:r>
          </a:p>
        </p:txBody>
      </p:sp>
      <p:sp>
        <p:nvSpPr>
          <p:cNvPr id="9" name="Content Placeholder 8"/>
          <p:cNvSpPr>
            <a:spLocks noGrp="1"/>
          </p:cNvSpPr>
          <p:nvPr>
            <p:ph idx="1"/>
          </p:nvPr>
        </p:nvSpPr>
        <p:spPr>
          <a:xfrm>
            <a:off x="250321" y="2162014"/>
            <a:ext cx="2210611" cy="3744264"/>
          </a:xfrm>
        </p:spPr>
        <p:txBody>
          <a:bodyPr anchor="t">
            <a:normAutofit/>
          </a:bodyPr>
          <a:lstStyle/>
          <a:p>
            <a:r>
              <a:rPr lang="en-US" sz="1400" dirty="0">
                <a:solidFill>
                  <a:schemeClr val="bg1"/>
                </a:solidFill>
              </a:rPr>
              <a:t>R-Click on Solution</a:t>
            </a:r>
            <a:br>
              <a:rPr lang="en-US" sz="1400" dirty="0">
                <a:solidFill>
                  <a:schemeClr val="bg1"/>
                </a:solidFill>
              </a:rPr>
            </a:br>
            <a:r>
              <a:rPr lang="en-US" sz="1400" dirty="0">
                <a:solidFill>
                  <a:schemeClr val="bg1"/>
                </a:solidFill>
              </a:rPr>
              <a:t>ADD</a:t>
            </a:r>
            <a:br>
              <a:rPr lang="en-US" sz="1400" dirty="0">
                <a:solidFill>
                  <a:schemeClr val="bg1"/>
                </a:solidFill>
              </a:rPr>
            </a:br>
            <a:r>
              <a:rPr lang="en-US" sz="1400" dirty="0">
                <a:solidFill>
                  <a:schemeClr val="bg1"/>
                </a:solidFill>
              </a:rPr>
              <a:t>NEW PROJECT…</a:t>
            </a:r>
          </a:p>
        </p:txBody>
      </p:sp>
    </p:spTree>
    <p:extLst>
      <p:ext uri="{BB962C8B-B14F-4D97-AF65-F5344CB8AC3E}">
        <p14:creationId xmlns:p14="http://schemas.microsoft.com/office/powerpoint/2010/main" val="839748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A2C239-984E-4400-A962-6C6B931BC084}"/>
              </a:ext>
            </a:extLst>
          </p:cNvPr>
          <p:cNvSpPr>
            <a:spLocks noGrp="1"/>
          </p:cNvSpPr>
          <p:nvPr>
            <p:ph type="title"/>
          </p:nvPr>
        </p:nvSpPr>
        <p:spPr>
          <a:xfrm>
            <a:off x="0" y="1123837"/>
            <a:ext cx="2639615" cy="4601183"/>
          </a:xfrm>
        </p:spPr>
        <p:txBody>
          <a:bodyPr/>
          <a:lstStyle/>
          <a:p>
            <a:pPr algn="ctr"/>
            <a:r>
              <a:rPr lang="en-US" dirty="0"/>
              <a:t>IMPLEMENT ACTION</a:t>
            </a:r>
          </a:p>
        </p:txBody>
      </p:sp>
      <p:pic>
        <p:nvPicPr>
          <p:cNvPr id="10" name="Content Placeholder 9">
            <a:extLst>
              <a:ext uri="{FF2B5EF4-FFF2-40B4-BE49-F238E27FC236}">
                <a16:creationId xmlns:a16="http://schemas.microsoft.com/office/drawing/2014/main" id="{DFC1D2F8-DB38-4404-B3E0-D766D4408E8B}"/>
              </a:ext>
            </a:extLst>
          </p:cNvPr>
          <p:cNvPicPr>
            <a:picLocks noGrp="1" noChangeAspect="1"/>
          </p:cNvPicPr>
          <p:nvPr>
            <p:ph idx="1"/>
          </p:nvPr>
        </p:nvPicPr>
        <p:blipFill>
          <a:blip r:embed="rId2"/>
          <a:stretch>
            <a:fillRect/>
          </a:stretch>
        </p:blipFill>
        <p:spPr>
          <a:xfrm>
            <a:off x="2780289" y="980728"/>
            <a:ext cx="8806873" cy="4424709"/>
          </a:xfrm>
          <a:prstGeom prst="rect">
            <a:avLst/>
          </a:prstGeom>
        </p:spPr>
      </p:pic>
    </p:spTree>
    <p:extLst>
      <p:ext uri="{BB962C8B-B14F-4D97-AF65-F5344CB8AC3E}">
        <p14:creationId xmlns:p14="http://schemas.microsoft.com/office/powerpoint/2010/main" val="2045120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B8AA617-0537-4ED7-91B6-66511A6475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E8BF1F-CE61-45C5-92AC-552D23176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61DE7A77-86FD-46A1-8E93-E0F6CBA10CCD}"/>
              </a:ext>
            </a:extLst>
          </p:cNvPr>
          <p:cNvPicPr>
            <a:picLocks noGrp="1" noChangeAspect="1"/>
          </p:cNvPicPr>
          <p:nvPr>
            <p:ph idx="1"/>
          </p:nvPr>
        </p:nvPicPr>
        <p:blipFill rotWithShape="1">
          <a:blip r:embed="rId2"/>
          <a:srcRect r="1" b="931"/>
          <a:stretch/>
        </p:blipFill>
        <p:spPr>
          <a:xfrm>
            <a:off x="0" y="126920"/>
            <a:ext cx="11707367" cy="3914468"/>
          </a:xfrm>
          <a:prstGeom prst="rect">
            <a:avLst/>
          </a:prstGeom>
        </p:spPr>
      </p:pic>
      <p:sp>
        <p:nvSpPr>
          <p:cNvPr id="3" name="Title 2">
            <a:extLst>
              <a:ext uri="{FF2B5EF4-FFF2-40B4-BE49-F238E27FC236}">
                <a16:creationId xmlns:a16="http://schemas.microsoft.com/office/drawing/2014/main" id="{68E31C0A-A7F7-4329-B817-8A33BB81BFFB}"/>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VIEW</a:t>
            </a:r>
          </a:p>
        </p:txBody>
      </p:sp>
    </p:spTree>
    <p:extLst>
      <p:ext uri="{BB962C8B-B14F-4D97-AF65-F5344CB8AC3E}">
        <p14:creationId xmlns:p14="http://schemas.microsoft.com/office/powerpoint/2010/main" val="2762569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B8AA617-0537-4ED7-91B6-66511A6475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E8BF1F-CE61-45C5-92AC-552D23176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831CB3FD-C3DB-4A0A-99C8-A3233818DB86}"/>
              </a:ext>
            </a:extLst>
          </p:cNvPr>
          <p:cNvPicPr>
            <a:picLocks noGrp="1" noChangeAspect="1"/>
          </p:cNvPicPr>
          <p:nvPr>
            <p:ph idx="1"/>
          </p:nvPr>
        </p:nvPicPr>
        <p:blipFill rotWithShape="1">
          <a:blip r:embed="rId2"/>
          <a:srcRect r="6538"/>
          <a:stretch/>
        </p:blipFill>
        <p:spPr>
          <a:xfrm>
            <a:off x="0" y="126920"/>
            <a:ext cx="11707367" cy="3914468"/>
          </a:xfrm>
          <a:prstGeom prst="rect">
            <a:avLst/>
          </a:prstGeom>
        </p:spPr>
      </p:pic>
      <p:sp>
        <p:nvSpPr>
          <p:cNvPr id="3" name="Title 2">
            <a:extLst>
              <a:ext uri="{FF2B5EF4-FFF2-40B4-BE49-F238E27FC236}">
                <a16:creationId xmlns:a16="http://schemas.microsoft.com/office/drawing/2014/main" id="{BC4C0CED-E900-4A51-8FCD-B9ABCC2A94AA}"/>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HTML – is </a:t>
            </a:r>
            <a:r>
              <a:rPr lang="en-US" sz="5900" spc="-100" dirty="0" err="1"/>
              <a:t>BeginForm</a:t>
            </a:r>
            <a:r>
              <a:rPr lang="en-US" sz="5900" spc="-100" dirty="0"/>
              <a:t> here?</a:t>
            </a:r>
          </a:p>
        </p:txBody>
      </p:sp>
    </p:spTree>
    <p:extLst>
      <p:ext uri="{BB962C8B-B14F-4D97-AF65-F5344CB8AC3E}">
        <p14:creationId xmlns:p14="http://schemas.microsoft.com/office/powerpoint/2010/main" val="457958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26970D-C1E5-4FB1-84E8-86CB9CED1C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453393C7-F95A-492B-B6DC-B97ADB783781}"/>
              </a:ext>
            </a:extLst>
          </p:cNvPr>
          <p:cNvPicPr>
            <a:picLocks noGrp="1" noChangeAspect="1"/>
          </p:cNvPicPr>
          <p:nvPr>
            <p:ph idx="1"/>
          </p:nvPr>
        </p:nvPicPr>
        <p:blipFill>
          <a:blip r:embed="rId2"/>
          <a:stretch>
            <a:fillRect/>
          </a:stretch>
        </p:blipFill>
        <p:spPr>
          <a:xfrm>
            <a:off x="549849" y="71122"/>
            <a:ext cx="11162775" cy="4158133"/>
          </a:xfrm>
          <a:prstGeom prst="rect">
            <a:avLst/>
          </a:prstGeom>
        </p:spPr>
      </p:pic>
      <p:sp>
        <p:nvSpPr>
          <p:cNvPr id="3" name="Title 2">
            <a:extLst>
              <a:ext uri="{FF2B5EF4-FFF2-40B4-BE49-F238E27FC236}">
                <a16:creationId xmlns:a16="http://schemas.microsoft.com/office/drawing/2014/main" id="{221812A1-C137-4A88-91D5-427B31DEE54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Controller</a:t>
            </a:r>
          </a:p>
        </p:txBody>
      </p:sp>
    </p:spTree>
    <p:extLst>
      <p:ext uri="{BB962C8B-B14F-4D97-AF65-F5344CB8AC3E}">
        <p14:creationId xmlns:p14="http://schemas.microsoft.com/office/powerpoint/2010/main" val="3522340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high confidence">
            <a:extLst>
              <a:ext uri="{FF2B5EF4-FFF2-40B4-BE49-F238E27FC236}">
                <a16:creationId xmlns:a16="http://schemas.microsoft.com/office/drawing/2014/main" id="{57E1EF80-05E2-4C71-AED5-C324372382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624" y="815690"/>
            <a:ext cx="8896375" cy="5226620"/>
          </a:xfrm>
        </p:spPr>
      </p:pic>
      <p:sp>
        <p:nvSpPr>
          <p:cNvPr id="3" name="Title 2">
            <a:extLst>
              <a:ext uri="{FF2B5EF4-FFF2-40B4-BE49-F238E27FC236}">
                <a16:creationId xmlns:a16="http://schemas.microsoft.com/office/drawing/2014/main" id="{488B0227-5AF7-4A1B-B8A2-9D0C42DD9377}"/>
              </a:ext>
            </a:extLst>
          </p:cNvPr>
          <p:cNvSpPr>
            <a:spLocks noGrp="1"/>
          </p:cNvSpPr>
          <p:nvPr>
            <p:ph type="title"/>
          </p:nvPr>
        </p:nvSpPr>
        <p:spPr>
          <a:xfrm>
            <a:off x="47329" y="1123837"/>
            <a:ext cx="2520280" cy="4601183"/>
          </a:xfrm>
        </p:spPr>
        <p:txBody>
          <a:bodyPr/>
          <a:lstStyle/>
          <a:p>
            <a:pPr algn="ctr"/>
            <a:r>
              <a:rPr lang="en-US" dirty="0"/>
              <a:t>REDIRECT</a:t>
            </a:r>
          </a:p>
        </p:txBody>
      </p:sp>
    </p:spTree>
    <p:extLst>
      <p:ext uri="{BB962C8B-B14F-4D97-AF65-F5344CB8AC3E}">
        <p14:creationId xmlns:p14="http://schemas.microsoft.com/office/powerpoint/2010/main" val="1513874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A3D612-DD79-4943-A58F-ED475857127C}"/>
              </a:ext>
            </a:extLst>
          </p:cNvPr>
          <p:cNvPicPr>
            <a:picLocks noGrp="1" noChangeAspect="1"/>
          </p:cNvPicPr>
          <p:nvPr>
            <p:ph idx="1"/>
          </p:nvPr>
        </p:nvPicPr>
        <p:blipFill>
          <a:blip r:embed="rId2"/>
          <a:stretch>
            <a:fillRect/>
          </a:stretch>
        </p:blipFill>
        <p:spPr>
          <a:xfrm>
            <a:off x="2783632" y="1196752"/>
            <a:ext cx="8976955" cy="4139927"/>
          </a:xfrm>
          <a:prstGeom prst="rect">
            <a:avLst/>
          </a:prstGeom>
        </p:spPr>
      </p:pic>
      <p:sp>
        <p:nvSpPr>
          <p:cNvPr id="3" name="Title 2">
            <a:extLst>
              <a:ext uri="{FF2B5EF4-FFF2-40B4-BE49-F238E27FC236}">
                <a16:creationId xmlns:a16="http://schemas.microsoft.com/office/drawing/2014/main" id="{A57EADA7-4D6D-4C3C-8D33-C39BE2497398}"/>
              </a:ext>
            </a:extLst>
          </p:cNvPr>
          <p:cNvSpPr>
            <a:spLocks noGrp="1"/>
          </p:cNvSpPr>
          <p:nvPr>
            <p:ph type="title"/>
          </p:nvPr>
        </p:nvSpPr>
        <p:spPr>
          <a:xfrm>
            <a:off x="0" y="1123837"/>
            <a:ext cx="2639615" cy="4601183"/>
          </a:xfrm>
        </p:spPr>
        <p:txBody>
          <a:bodyPr/>
          <a:lstStyle/>
          <a:p>
            <a:pPr algn="ctr"/>
            <a:r>
              <a:rPr lang="en-US" sz="3200" dirty="0"/>
              <a:t>CONTROLLER</a:t>
            </a:r>
            <a:endParaRPr lang="en-US" dirty="0"/>
          </a:p>
        </p:txBody>
      </p:sp>
    </p:spTree>
    <p:extLst>
      <p:ext uri="{BB962C8B-B14F-4D97-AF65-F5344CB8AC3E}">
        <p14:creationId xmlns:p14="http://schemas.microsoft.com/office/powerpoint/2010/main" val="629250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26970D-C1E5-4FB1-84E8-86CB9CED1C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6406B4A6-5487-49D3-9267-4CA5C0F2D555}"/>
              </a:ext>
            </a:extLst>
          </p:cNvPr>
          <p:cNvPicPr>
            <a:picLocks noGrp="1" noChangeAspect="1"/>
          </p:cNvPicPr>
          <p:nvPr>
            <p:ph idx="1"/>
          </p:nvPr>
        </p:nvPicPr>
        <p:blipFill>
          <a:blip r:embed="rId2"/>
          <a:stretch>
            <a:fillRect/>
          </a:stretch>
        </p:blipFill>
        <p:spPr>
          <a:xfrm>
            <a:off x="0" y="186712"/>
            <a:ext cx="11707367" cy="3804894"/>
          </a:xfrm>
          <a:prstGeom prst="rect">
            <a:avLst/>
          </a:prstGeom>
        </p:spPr>
      </p:pic>
      <p:sp>
        <p:nvSpPr>
          <p:cNvPr id="3" name="Title 2">
            <a:extLst>
              <a:ext uri="{FF2B5EF4-FFF2-40B4-BE49-F238E27FC236}">
                <a16:creationId xmlns:a16="http://schemas.microsoft.com/office/drawing/2014/main" id="{B0D550E8-5D59-481B-BEB7-B92ACD17C14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VIEW</a:t>
            </a:r>
          </a:p>
        </p:txBody>
      </p:sp>
    </p:spTree>
    <p:extLst>
      <p:ext uri="{BB962C8B-B14F-4D97-AF65-F5344CB8AC3E}">
        <p14:creationId xmlns:p14="http://schemas.microsoft.com/office/powerpoint/2010/main" val="1697263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26970D-C1E5-4FB1-84E8-86CB9CED1C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E70F1BC9-17C4-4124-B125-DCF8ECA60E96}"/>
              </a:ext>
            </a:extLst>
          </p:cNvPr>
          <p:cNvPicPr>
            <a:picLocks noGrp="1" noChangeAspect="1"/>
          </p:cNvPicPr>
          <p:nvPr>
            <p:ph idx="1"/>
          </p:nvPr>
        </p:nvPicPr>
        <p:blipFill>
          <a:blip r:embed="rId2"/>
          <a:stretch>
            <a:fillRect/>
          </a:stretch>
        </p:blipFill>
        <p:spPr>
          <a:xfrm>
            <a:off x="89132" y="404664"/>
            <a:ext cx="11618235" cy="3427379"/>
          </a:xfrm>
          <a:prstGeom prst="rect">
            <a:avLst/>
          </a:prstGeom>
        </p:spPr>
      </p:pic>
      <p:sp>
        <p:nvSpPr>
          <p:cNvPr id="3" name="Title 2">
            <a:extLst>
              <a:ext uri="{FF2B5EF4-FFF2-40B4-BE49-F238E27FC236}">
                <a16:creationId xmlns:a16="http://schemas.microsoft.com/office/drawing/2014/main" id="{00E44449-6894-4D71-8D11-C9674A7D05A3}"/>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HACK? O_o</a:t>
            </a:r>
          </a:p>
        </p:txBody>
      </p:sp>
    </p:spTree>
    <p:extLst>
      <p:ext uri="{BB962C8B-B14F-4D97-AF65-F5344CB8AC3E}">
        <p14:creationId xmlns:p14="http://schemas.microsoft.com/office/powerpoint/2010/main" val="3264468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4C9EE1D-12BB-43F7-9A2A-893578DCA6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962A31-C54E-4762-B155-59777FED1C7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4B392D36-B685-45E0-B197-6EE5D74809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DCA8533-CC5E-4754-9A04-047EDE49E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84930985-252F-42F3-AFD7-CA22DD59CF22}"/>
              </a:ext>
            </a:extLst>
          </p:cNvPr>
          <p:cNvPicPr>
            <a:picLocks noChangeAspect="1"/>
          </p:cNvPicPr>
          <p:nvPr/>
        </p:nvPicPr>
        <p:blipFill>
          <a:blip r:embed="rId2"/>
          <a:stretch>
            <a:fillRect/>
          </a:stretch>
        </p:blipFill>
        <p:spPr>
          <a:xfrm>
            <a:off x="6456040" y="143369"/>
            <a:ext cx="5245417" cy="4112759"/>
          </a:xfrm>
          <a:prstGeom prst="rect">
            <a:avLst/>
          </a:prstGeom>
        </p:spPr>
      </p:pic>
      <p:pic>
        <p:nvPicPr>
          <p:cNvPr id="1026" name="Picture 2" descr="http://www.vitamin-ha.com/wp-content/uploads/2013/06/Grumpy-Cat-Meme-16.jpg">
            <a:extLst>
              <a:ext uri="{FF2B5EF4-FFF2-40B4-BE49-F238E27FC236}">
                <a16:creationId xmlns:a16="http://schemas.microsoft.com/office/drawing/2014/main" id="{6B69ACCC-0FFB-483B-BAF1-FCD7C7F0D5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87627"/>
            <a:ext cx="4295800" cy="41561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F766501-8118-48B9-8003-041A54F8A76C}"/>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Say </a:t>
            </a:r>
            <a:r>
              <a:rPr lang="en-US" sz="5900" spc="-100" dirty="0" err="1"/>
              <a:t>QueryString</a:t>
            </a:r>
            <a:r>
              <a:rPr lang="en-US" sz="5900" spc="-100" dirty="0"/>
              <a:t> again!</a:t>
            </a:r>
          </a:p>
        </p:txBody>
      </p:sp>
    </p:spTree>
    <p:extLst>
      <p:ext uri="{BB962C8B-B14F-4D97-AF65-F5344CB8AC3E}">
        <p14:creationId xmlns:p14="http://schemas.microsoft.com/office/powerpoint/2010/main" val="159605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B8AA617-0537-4ED7-91B6-66511A6475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E8BF1F-CE61-45C5-92AC-552D23176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9BE1333E-1232-40B8-8805-780C22D7E6D6}"/>
              </a:ext>
            </a:extLst>
          </p:cNvPr>
          <p:cNvPicPr>
            <a:picLocks noGrp="1" noChangeAspect="1"/>
          </p:cNvPicPr>
          <p:nvPr>
            <p:ph idx="1"/>
          </p:nvPr>
        </p:nvPicPr>
        <p:blipFill rotWithShape="1">
          <a:blip r:embed="rId2"/>
          <a:srcRect r="1" b="13714"/>
          <a:stretch/>
        </p:blipFill>
        <p:spPr>
          <a:xfrm>
            <a:off x="0" y="126920"/>
            <a:ext cx="11707367" cy="3914468"/>
          </a:xfrm>
          <a:prstGeom prst="rect">
            <a:avLst/>
          </a:prstGeom>
        </p:spPr>
      </p:pic>
      <p:sp>
        <p:nvSpPr>
          <p:cNvPr id="3" name="Title 2">
            <a:extLst>
              <a:ext uri="{FF2B5EF4-FFF2-40B4-BE49-F238E27FC236}">
                <a16:creationId xmlns:a16="http://schemas.microsoft.com/office/drawing/2014/main" id="{17977A4B-8D8D-4D93-AD9D-E8920119DE3E}"/>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AJAX</a:t>
            </a:r>
          </a:p>
        </p:txBody>
      </p:sp>
    </p:spTree>
    <p:extLst>
      <p:ext uri="{BB962C8B-B14F-4D97-AF65-F5344CB8AC3E}">
        <p14:creationId xmlns:p14="http://schemas.microsoft.com/office/powerpoint/2010/main" val="406705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omputer screen&#10;&#10;Description generated with very high confidence">
            <a:extLst>
              <a:ext uri="{FF2B5EF4-FFF2-40B4-BE49-F238E27FC236}">
                <a16:creationId xmlns:a16="http://schemas.microsoft.com/office/drawing/2014/main" id="{0E77C1C5-5694-47E0-BAF4-5543DA8DD425}"/>
              </a:ext>
            </a:extLst>
          </p:cNvPr>
          <p:cNvPicPr>
            <a:picLocks noChangeAspect="1"/>
          </p:cNvPicPr>
          <p:nvPr/>
        </p:nvPicPr>
        <p:blipFill>
          <a:blip r:embed="rId2"/>
          <a:stretch>
            <a:fillRect/>
          </a:stretch>
        </p:blipFill>
        <p:spPr>
          <a:xfrm>
            <a:off x="2855640" y="876815"/>
            <a:ext cx="8712968" cy="5104369"/>
          </a:xfrm>
          <a:prstGeom prst="rect">
            <a:avLst/>
          </a:prstGeom>
        </p:spPr>
      </p:pic>
      <p:sp>
        <p:nvSpPr>
          <p:cNvPr id="2" name="Title 1">
            <a:extLst>
              <a:ext uri="{FF2B5EF4-FFF2-40B4-BE49-F238E27FC236}">
                <a16:creationId xmlns:a16="http://schemas.microsoft.com/office/drawing/2014/main" id="{A02E54D7-7D30-4899-96D8-98B687F35A7B}"/>
              </a:ext>
            </a:extLst>
          </p:cNvPr>
          <p:cNvSpPr>
            <a:spLocks noGrp="1"/>
          </p:cNvSpPr>
          <p:nvPr>
            <p:ph type="title"/>
          </p:nvPr>
        </p:nvSpPr>
        <p:spPr>
          <a:xfrm>
            <a:off x="191344" y="1107758"/>
            <a:ext cx="2210611" cy="1038177"/>
          </a:xfrm>
        </p:spPr>
        <p:txBody>
          <a:bodyPr anchor="b">
            <a:normAutofit/>
          </a:bodyPr>
          <a:lstStyle/>
          <a:p>
            <a:pPr algn="ctr"/>
            <a:r>
              <a:rPr lang="en-US" sz="2100" dirty="0"/>
              <a:t>WEB </a:t>
            </a:r>
            <a:br>
              <a:rPr lang="en-US" sz="2100" dirty="0"/>
            </a:br>
            <a:r>
              <a:rPr lang="en-US" sz="2100" dirty="0"/>
              <a:t>PROJECT</a:t>
            </a:r>
          </a:p>
        </p:txBody>
      </p:sp>
      <p:sp>
        <p:nvSpPr>
          <p:cNvPr id="9" name="Content Placeholder 8"/>
          <p:cNvSpPr>
            <a:spLocks noGrp="1"/>
          </p:cNvSpPr>
          <p:nvPr>
            <p:ph idx="1"/>
          </p:nvPr>
        </p:nvSpPr>
        <p:spPr>
          <a:xfrm>
            <a:off x="191344" y="2145935"/>
            <a:ext cx="2210611" cy="3744264"/>
          </a:xfrm>
        </p:spPr>
        <p:txBody>
          <a:bodyPr anchor="t">
            <a:normAutofit/>
          </a:bodyPr>
          <a:lstStyle/>
          <a:p>
            <a:r>
              <a:rPr lang="en-US" sz="1400" dirty="0">
                <a:solidFill>
                  <a:schemeClr val="bg1"/>
                </a:solidFill>
              </a:rPr>
              <a:t>1.Visual C#</a:t>
            </a:r>
            <a:br>
              <a:rPr lang="en-US" sz="1400" dirty="0">
                <a:solidFill>
                  <a:schemeClr val="bg1"/>
                </a:solidFill>
              </a:rPr>
            </a:br>
            <a:r>
              <a:rPr lang="en-US" sz="1400" dirty="0">
                <a:solidFill>
                  <a:schemeClr val="bg1"/>
                </a:solidFill>
              </a:rPr>
              <a:t>2.Web</a:t>
            </a:r>
          </a:p>
          <a:p>
            <a:r>
              <a:rPr lang="en-US" sz="1400" dirty="0">
                <a:solidFill>
                  <a:schemeClr val="bg1"/>
                </a:solidFill>
              </a:rPr>
              <a:t>3.ASP.NET Web Application (.NET Framework)</a:t>
            </a:r>
          </a:p>
          <a:p>
            <a:endParaRPr lang="en-US" sz="1400" dirty="0">
              <a:solidFill>
                <a:schemeClr val="bg1"/>
              </a:solidFill>
            </a:endParaRPr>
          </a:p>
          <a:p>
            <a:r>
              <a:rPr lang="en-US" sz="1400" dirty="0">
                <a:solidFill>
                  <a:schemeClr val="bg1"/>
                </a:solidFill>
              </a:rPr>
              <a:t>Note</a:t>
            </a:r>
          </a:p>
          <a:p>
            <a:r>
              <a:rPr lang="en-US" sz="1400" dirty="0">
                <a:solidFill>
                  <a:schemeClr val="bg1"/>
                </a:solidFill>
              </a:rPr>
              <a:t>Save Solution name as main namespaces ex:</a:t>
            </a:r>
          </a:p>
          <a:p>
            <a:r>
              <a:rPr lang="en-US" sz="1400" b="1" dirty="0" err="1">
                <a:solidFill>
                  <a:schemeClr val="bg1"/>
                </a:solidFill>
              </a:rPr>
              <a:t>eUseControl</a:t>
            </a:r>
            <a:r>
              <a:rPr lang="en-US" sz="1400" b="1" dirty="0">
                <a:solidFill>
                  <a:schemeClr val="bg1"/>
                </a:solidFill>
              </a:rPr>
              <a:t>.[project name]</a:t>
            </a:r>
          </a:p>
        </p:txBody>
      </p:sp>
    </p:spTree>
    <p:extLst>
      <p:ext uri="{BB962C8B-B14F-4D97-AF65-F5344CB8AC3E}">
        <p14:creationId xmlns:p14="http://schemas.microsoft.com/office/powerpoint/2010/main" val="2887041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22D03E-A656-4428-89F0-A7ACC75A90E8}"/>
              </a:ext>
            </a:extLst>
          </p:cNvPr>
          <p:cNvPicPr>
            <a:picLocks noGrp="1" noChangeAspect="1"/>
          </p:cNvPicPr>
          <p:nvPr>
            <p:ph idx="1"/>
          </p:nvPr>
        </p:nvPicPr>
        <p:blipFill>
          <a:blip r:embed="rId2"/>
          <a:stretch>
            <a:fillRect/>
          </a:stretch>
        </p:blipFill>
        <p:spPr>
          <a:xfrm>
            <a:off x="2711623" y="764704"/>
            <a:ext cx="5370779" cy="3744416"/>
          </a:xfrm>
          <a:prstGeom prst="rect">
            <a:avLst/>
          </a:prstGeom>
        </p:spPr>
      </p:pic>
      <p:sp>
        <p:nvSpPr>
          <p:cNvPr id="3" name="Title 2">
            <a:extLst>
              <a:ext uri="{FF2B5EF4-FFF2-40B4-BE49-F238E27FC236}">
                <a16:creationId xmlns:a16="http://schemas.microsoft.com/office/drawing/2014/main" id="{8A3B0799-C872-42D2-AD60-B466A2A8AE7F}"/>
              </a:ext>
            </a:extLst>
          </p:cNvPr>
          <p:cNvSpPr>
            <a:spLocks noGrp="1"/>
          </p:cNvSpPr>
          <p:nvPr>
            <p:ph type="title"/>
          </p:nvPr>
        </p:nvSpPr>
        <p:spPr/>
        <p:txBody>
          <a:bodyPr/>
          <a:lstStyle/>
          <a:p>
            <a:pPr algn="ctr"/>
            <a:r>
              <a:rPr lang="en-US" dirty="0"/>
              <a:t>JavaScript</a:t>
            </a:r>
          </a:p>
        </p:txBody>
      </p:sp>
      <p:pic>
        <p:nvPicPr>
          <p:cNvPr id="5" name="Picture 4">
            <a:extLst>
              <a:ext uri="{FF2B5EF4-FFF2-40B4-BE49-F238E27FC236}">
                <a16:creationId xmlns:a16="http://schemas.microsoft.com/office/drawing/2014/main" id="{ED42C8CE-130D-47A7-9EC2-4F69AC0EF0C8}"/>
              </a:ext>
            </a:extLst>
          </p:cNvPr>
          <p:cNvPicPr>
            <a:picLocks noChangeAspect="1"/>
          </p:cNvPicPr>
          <p:nvPr/>
        </p:nvPicPr>
        <p:blipFill>
          <a:blip r:embed="rId3"/>
          <a:stretch>
            <a:fillRect/>
          </a:stretch>
        </p:blipFill>
        <p:spPr>
          <a:xfrm>
            <a:off x="2711623" y="4450445"/>
            <a:ext cx="8987359" cy="1642851"/>
          </a:xfrm>
          <a:prstGeom prst="rect">
            <a:avLst/>
          </a:prstGeom>
        </p:spPr>
      </p:pic>
    </p:spTree>
    <p:extLst>
      <p:ext uri="{BB962C8B-B14F-4D97-AF65-F5344CB8AC3E}">
        <p14:creationId xmlns:p14="http://schemas.microsoft.com/office/powerpoint/2010/main" val="2049518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B9581-B98C-4458-A942-EC495DFD61F2}"/>
              </a:ext>
            </a:extLst>
          </p:cNvPr>
          <p:cNvSpPr>
            <a:spLocks noGrp="1"/>
          </p:cNvSpPr>
          <p:nvPr>
            <p:ph type="ctrTitle"/>
          </p:nvPr>
        </p:nvSpPr>
        <p:spPr/>
        <p:txBody>
          <a:bodyPr/>
          <a:lstStyle/>
          <a:p>
            <a:r>
              <a:rPr lang="en-US" b="1" dirty="0"/>
              <a:t>A</a:t>
            </a:r>
            <a:r>
              <a:rPr lang="en-US" dirty="0"/>
              <a:t> Data Model &amp; Business Layer</a:t>
            </a:r>
          </a:p>
        </p:txBody>
      </p:sp>
      <p:sp>
        <p:nvSpPr>
          <p:cNvPr id="5" name="Subtitle 4">
            <a:extLst>
              <a:ext uri="{FF2B5EF4-FFF2-40B4-BE49-F238E27FC236}">
                <a16:creationId xmlns:a16="http://schemas.microsoft.com/office/drawing/2014/main" id="{49865521-E3D5-473E-91BF-F09F8DD9621D}"/>
              </a:ext>
            </a:extLst>
          </p:cNvPr>
          <p:cNvSpPr>
            <a:spLocks noGrp="1"/>
          </p:cNvSpPr>
          <p:nvPr>
            <p:ph type="subTitle" idx="1"/>
          </p:nvPr>
        </p:nvSpPr>
        <p:spPr/>
        <p:txBody>
          <a:bodyPr/>
          <a:lstStyle/>
          <a:p>
            <a:r>
              <a:rPr lang="en-US" dirty="0"/>
              <a:t>How to re-use components to make development more intuitive? </a:t>
            </a:r>
          </a:p>
        </p:txBody>
      </p:sp>
    </p:spTree>
    <p:extLst>
      <p:ext uri="{BB962C8B-B14F-4D97-AF65-F5344CB8AC3E}">
        <p14:creationId xmlns:p14="http://schemas.microsoft.com/office/powerpoint/2010/main" val="118610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5893-30BC-43DB-B7CD-1175279CFC72}"/>
              </a:ext>
            </a:extLst>
          </p:cNvPr>
          <p:cNvSpPr>
            <a:spLocks noGrp="1"/>
          </p:cNvSpPr>
          <p:nvPr>
            <p:ph idx="1"/>
          </p:nvPr>
        </p:nvSpPr>
        <p:spPr>
          <a:xfrm>
            <a:off x="2711624" y="864108"/>
            <a:ext cx="5976664" cy="5120640"/>
          </a:xfrm>
        </p:spPr>
        <p:txBody>
          <a:bodyPr/>
          <a:lstStyle/>
          <a:p>
            <a:pPr marL="0" indent="0">
              <a:buNone/>
            </a:pPr>
            <a:r>
              <a:rPr lang="en-US" dirty="0"/>
              <a:t>By splitting the solution into 3 logical layers:</a:t>
            </a:r>
          </a:p>
          <a:p>
            <a:r>
              <a:rPr lang="en-US" b="1" dirty="0"/>
              <a:t>Presentation</a:t>
            </a:r>
            <a:r>
              <a:rPr lang="en-US" dirty="0"/>
              <a:t> </a:t>
            </a:r>
          </a:p>
          <a:p>
            <a:r>
              <a:rPr lang="en-US" b="1" dirty="0"/>
              <a:t>Business logic </a:t>
            </a:r>
          </a:p>
          <a:p>
            <a:r>
              <a:rPr lang="en-US" b="1" dirty="0"/>
              <a:t>Data access</a:t>
            </a:r>
          </a:p>
          <a:p>
            <a:pPr marL="0" indent="0">
              <a:buNone/>
            </a:pPr>
            <a:r>
              <a:rPr lang="en-US" dirty="0"/>
              <a:t> We better our development efforts and increase maintainability.</a:t>
            </a:r>
          </a:p>
          <a:p>
            <a:pPr marL="0" indent="0">
              <a:buNone/>
            </a:pPr>
            <a:r>
              <a:rPr lang="en-US" dirty="0"/>
              <a:t>While the core idea is to develop a model that supports in-built state management, first we need to become familiar with some terminology we will use in this article to get ahead.</a:t>
            </a:r>
          </a:p>
        </p:txBody>
      </p:sp>
      <p:sp>
        <p:nvSpPr>
          <p:cNvPr id="3" name="Title 2">
            <a:extLst>
              <a:ext uri="{FF2B5EF4-FFF2-40B4-BE49-F238E27FC236}">
                <a16:creationId xmlns:a16="http://schemas.microsoft.com/office/drawing/2014/main" id="{9AD3727A-DA86-4773-BEF2-25CE0CE8BA26}"/>
              </a:ext>
            </a:extLst>
          </p:cNvPr>
          <p:cNvSpPr>
            <a:spLocks noGrp="1"/>
          </p:cNvSpPr>
          <p:nvPr>
            <p:ph type="title"/>
          </p:nvPr>
        </p:nvSpPr>
        <p:spPr>
          <a:xfrm>
            <a:off x="0" y="1123837"/>
            <a:ext cx="2639615" cy="4601183"/>
          </a:xfrm>
        </p:spPr>
        <p:txBody>
          <a:bodyPr/>
          <a:lstStyle/>
          <a:p>
            <a:pPr algn="ctr"/>
            <a:r>
              <a:rPr lang="en-US" dirty="0"/>
              <a:t>Introduction</a:t>
            </a:r>
            <a:br>
              <a:rPr lang="en-US" dirty="0"/>
            </a:br>
            <a:endParaRPr lang="en-US" dirty="0"/>
          </a:p>
        </p:txBody>
      </p:sp>
      <p:pic>
        <p:nvPicPr>
          <p:cNvPr id="1026" name="Picture 2" descr="Screenshot - Layers.jpg">
            <a:extLst>
              <a:ext uri="{FF2B5EF4-FFF2-40B4-BE49-F238E27FC236}">
                <a16:creationId xmlns:a16="http://schemas.microsoft.com/office/drawing/2014/main" id="{C532374A-8591-40E6-BB41-908A8F4AE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581025"/>
            <a:ext cx="278130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85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95DBAF-A56C-41B3-96BF-B8DDBEEE6B9A}"/>
              </a:ext>
            </a:extLst>
          </p:cNvPr>
          <p:cNvSpPr>
            <a:spLocks noGrp="1"/>
          </p:cNvSpPr>
          <p:nvPr>
            <p:ph idx="1"/>
          </p:nvPr>
        </p:nvSpPr>
        <p:spPr>
          <a:xfrm>
            <a:off x="2711624" y="864108"/>
            <a:ext cx="9001000" cy="5120640"/>
          </a:xfrm>
        </p:spPr>
        <p:txBody>
          <a:bodyPr/>
          <a:lstStyle/>
          <a:p>
            <a:pPr marL="0" indent="0">
              <a:buNone/>
            </a:pPr>
            <a:r>
              <a:rPr lang="en-US" dirty="0"/>
              <a:t>With regards to an application, the domain refers to the business entities that are involved. For example, in a school application, the domain objects include </a:t>
            </a:r>
            <a:r>
              <a:rPr lang="en-US" b="1" dirty="0"/>
              <a:t>Teacher</a:t>
            </a:r>
            <a:r>
              <a:rPr lang="en-US" dirty="0"/>
              <a:t>, </a:t>
            </a:r>
            <a:r>
              <a:rPr lang="en-US" b="1" dirty="0"/>
              <a:t>Classroom</a:t>
            </a:r>
            <a:r>
              <a:rPr lang="en-US" dirty="0"/>
              <a:t> and </a:t>
            </a:r>
            <a:r>
              <a:rPr lang="en-US" b="1" dirty="0"/>
              <a:t>Discipline</a:t>
            </a:r>
            <a:r>
              <a:rPr lang="en-US" dirty="0"/>
              <a:t>. Domain objects can contain domain objects; a simple example being </a:t>
            </a:r>
            <a:r>
              <a:rPr lang="en-US" b="1" dirty="0"/>
              <a:t>School</a:t>
            </a:r>
            <a:r>
              <a:rPr lang="en-US" dirty="0"/>
              <a:t> containing </a:t>
            </a:r>
            <a:r>
              <a:rPr lang="en-US" b="1" dirty="0"/>
              <a:t>Teachers</a:t>
            </a:r>
            <a:r>
              <a:rPr lang="en-US" dirty="0"/>
              <a:t>. Or </a:t>
            </a:r>
            <a:r>
              <a:rPr lang="en-US" b="1" dirty="0"/>
              <a:t>Teacher</a:t>
            </a:r>
            <a:r>
              <a:rPr lang="en-US" dirty="0"/>
              <a:t> having more than one </a:t>
            </a:r>
            <a:r>
              <a:rPr lang="en-US" b="1" dirty="0"/>
              <a:t>Disciplines</a:t>
            </a:r>
            <a:r>
              <a:rPr lang="en-US" dirty="0"/>
              <a:t>.</a:t>
            </a:r>
          </a:p>
          <a:p>
            <a:pPr marL="0" indent="0">
              <a:buNone/>
            </a:pPr>
            <a:endParaRPr lang="en-US" dirty="0"/>
          </a:p>
          <a:p>
            <a:pPr marL="0" indent="0">
              <a:buNone/>
            </a:pPr>
            <a:r>
              <a:rPr lang="en-US" dirty="0"/>
              <a:t>The model of an application refers simply as to the way in which domain objects are described. For example, for the domain object </a:t>
            </a:r>
            <a:r>
              <a:rPr lang="en-US" b="1" dirty="0"/>
              <a:t>Student</a:t>
            </a:r>
            <a:r>
              <a:rPr lang="en-US" dirty="0"/>
              <a:t>, the model object will consist of </a:t>
            </a:r>
            <a:r>
              <a:rPr lang="en-US" b="1" dirty="0"/>
              <a:t>Name</a:t>
            </a:r>
            <a:r>
              <a:rPr lang="en-US" dirty="0"/>
              <a:t>, </a:t>
            </a:r>
            <a:r>
              <a:rPr lang="en-US" b="1" dirty="0"/>
              <a:t>Class</a:t>
            </a:r>
            <a:r>
              <a:rPr lang="en-US" dirty="0"/>
              <a:t>, </a:t>
            </a:r>
            <a:r>
              <a:rPr lang="en-US" b="1" dirty="0"/>
              <a:t>Disciplines</a:t>
            </a:r>
            <a:r>
              <a:rPr lang="en-US" dirty="0"/>
              <a:t> and </a:t>
            </a:r>
            <a:r>
              <a:rPr lang="en-US" b="1" dirty="0"/>
              <a:t>Grades</a:t>
            </a:r>
            <a:r>
              <a:rPr lang="en-US" dirty="0"/>
              <a:t>.</a:t>
            </a:r>
          </a:p>
          <a:p>
            <a:pPr marL="0" indent="0">
              <a:buNone/>
            </a:pPr>
            <a:endParaRPr lang="en-US" dirty="0"/>
          </a:p>
          <a:p>
            <a:pPr marL="0" indent="0">
              <a:buNone/>
            </a:pPr>
            <a:r>
              <a:rPr lang="en-US" dirty="0"/>
              <a:t>Note that for every domain object, we should have at least one model object.</a:t>
            </a:r>
          </a:p>
          <a:p>
            <a:pPr marL="0" indent="0">
              <a:buNone/>
            </a:pPr>
            <a:endParaRPr lang="en-US" dirty="0"/>
          </a:p>
          <a:p>
            <a:pPr marL="0" indent="0">
              <a:buNone/>
            </a:pPr>
            <a:r>
              <a:rPr lang="en-US" dirty="0"/>
              <a:t>The domain objects reside in the business logic layer. The model objects act as a sort of bridge between the business logic layer and the actual data access layer. </a:t>
            </a:r>
          </a:p>
        </p:txBody>
      </p:sp>
      <p:sp>
        <p:nvSpPr>
          <p:cNvPr id="3" name="Title 2">
            <a:extLst>
              <a:ext uri="{FF2B5EF4-FFF2-40B4-BE49-F238E27FC236}">
                <a16:creationId xmlns:a16="http://schemas.microsoft.com/office/drawing/2014/main" id="{47469DE5-8412-4853-8531-E936E21EF723}"/>
              </a:ext>
            </a:extLst>
          </p:cNvPr>
          <p:cNvSpPr>
            <a:spLocks noGrp="1"/>
          </p:cNvSpPr>
          <p:nvPr>
            <p:ph type="title"/>
          </p:nvPr>
        </p:nvSpPr>
        <p:spPr/>
        <p:txBody>
          <a:bodyPr/>
          <a:lstStyle/>
          <a:p>
            <a:pPr algn="ctr"/>
            <a:r>
              <a:rPr lang="en-US" dirty="0"/>
              <a:t>Domain and Model Objects</a:t>
            </a:r>
          </a:p>
        </p:txBody>
      </p:sp>
    </p:spTree>
    <p:extLst>
      <p:ext uri="{BB962C8B-B14F-4D97-AF65-F5344CB8AC3E}">
        <p14:creationId xmlns:p14="http://schemas.microsoft.com/office/powerpoint/2010/main" val="4236629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568B2F-986A-4B20-B6C4-35C322DAEC8C}"/>
              </a:ext>
            </a:extLst>
          </p:cNvPr>
          <p:cNvSpPr>
            <a:spLocks noGrp="1"/>
          </p:cNvSpPr>
          <p:nvPr>
            <p:ph idx="1"/>
          </p:nvPr>
        </p:nvSpPr>
        <p:spPr>
          <a:xfrm>
            <a:off x="2711624" y="864108"/>
            <a:ext cx="4305300" cy="5120640"/>
          </a:xfrm>
        </p:spPr>
        <p:txBody>
          <a:bodyPr/>
          <a:lstStyle/>
          <a:p>
            <a:pPr marL="0" indent="0" algn="just">
              <a:buNone/>
            </a:pPr>
            <a:r>
              <a:rPr lang="en-US" dirty="0"/>
              <a:t>All entities in a domain undergo some sort of state transition. Initially they have to be created, later on fetched, modified and saved and at some point in time, deleted.</a:t>
            </a:r>
          </a:p>
          <a:p>
            <a:pPr marL="0" indent="0" algn="just">
              <a:buNone/>
            </a:pPr>
            <a:r>
              <a:rPr lang="en-US" dirty="0"/>
              <a:t>By encapsulating the functionality required to create, save, load, update and delete domain objects, we arrive at a solution that allows one to focus on the business logic involved. And moreover, as the technique is re-usable, this speeds up development.</a:t>
            </a:r>
          </a:p>
        </p:txBody>
      </p:sp>
      <p:sp>
        <p:nvSpPr>
          <p:cNvPr id="3" name="Title 2">
            <a:extLst>
              <a:ext uri="{FF2B5EF4-FFF2-40B4-BE49-F238E27FC236}">
                <a16:creationId xmlns:a16="http://schemas.microsoft.com/office/drawing/2014/main" id="{D24E4C7B-1718-4555-9E93-CB49B4369A94}"/>
              </a:ext>
            </a:extLst>
          </p:cNvPr>
          <p:cNvSpPr>
            <a:spLocks noGrp="1"/>
          </p:cNvSpPr>
          <p:nvPr>
            <p:ph type="title"/>
          </p:nvPr>
        </p:nvSpPr>
        <p:spPr>
          <a:xfrm>
            <a:off x="-24680" y="1123837"/>
            <a:ext cx="2664296" cy="4601183"/>
          </a:xfrm>
        </p:spPr>
        <p:txBody>
          <a:bodyPr/>
          <a:lstStyle/>
          <a:p>
            <a:pPr algn="ctr"/>
            <a:r>
              <a:rPr lang="en-US" dirty="0"/>
              <a:t>State Management</a:t>
            </a:r>
            <a:br>
              <a:rPr lang="en-US" dirty="0"/>
            </a:br>
            <a:endParaRPr lang="en-US" dirty="0"/>
          </a:p>
        </p:txBody>
      </p:sp>
      <p:pic>
        <p:nvPicPr>
          <p:cNvPr id="3074" name="Picture 2" descr="Screenshot - States.jpg">
            <a:extLst>
              <a:ext uri="{FF2B5EF4-FFF2-40B4-BE49-F238E27FC236}">
                <a16:creationId xmlns:a16="http://schemas.microsoft.com/office/drawing/2014/main" id="{B05669C3-6363-44CD-9F7D-BE6A52839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340768"/>
            <a:ext cx="43053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664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E77004-348A-49DD-BCAD-2BF384814E2F}"/>
              </a:ext>
            </a:extLst>
          </p:cNvPr>
          <p:cNvSpPr>
            <a:spLocks noGrp="1"/>
          </p:cNvSpPr>
          <p:nvPr>
            <p:ph idx="1"/>
          </p:nvPr>
        </p:nvSpPr>
        <p:spPr>
          <a:xfrm>
            <a:off x="2711624" y="864108"/>
            <a:ext cx="9001000" cy="5120640"/>
          </a:xfrm>
        </p:spPr>
        <p:txBody>
          <a:bodyPr/>
          <a:lstStyle/>
          <a:p>
            <a:pPr marL="0" indent="0">
              <a:buNone/>
            </a:pPr>
            <a:r>
              <a:rPr lang="en-US" dirty="0"/>
              <a:t>All the layers are implemented as class libraries.</a:t>
            </a:r>
          </a:p>
          <a:p>
            <a:pPr marL="0" indent="0">
              <a:buNone/>
            </a:pPr>
            <a:r>
              <a:rPr lang="en-US" dirty="0"/>
              <a:t>The main application layers are:</a:t>
            </a:r>
          </a:p>
          <a:p>
            <a:pPr marL="0" indent="0">
              <a:buNone/>
            </a:pPr>
            <a:endParaRPr lang="en-US" dirty="0"/>
          </a:p>
          <a:p>
            <a:r>
              <a:rPr lang="en-US" dirty="0"/>
              <a:t>[solution].</a:t>
            </a:r>
            <a:r>
              <a:rPr lang="en-US" b="1" dirty="0"/>
              <a:t>Domain</a:t>
            </a:r>
            <a:r>
              <a:rPr lang="en-US" dirty="0"/>
              <a:t> - The domain layer </a:t>
            </a:r>
          </a:p>
          <a:p>
            <a:r>
              <a:rPr lang="en-US" dirty="0"/>
              <a:t>[solution].</a:t>
            </a:r>
            <a:r>
              <a:rPr lang="en-US" b="1" dirty="0"/>
              <a:t>Model</a:t>
            </a:r>
            <a:r>
              <a:rPr lang="en-US" dirty="0"/>
              <a:t> - The model layer</a:t>
            </a:r>
          </a:p>
          <a:p>
            <a:r>
              <a:rPr lang="en-US" dirty="0"/>
              <a:t>[solution].</a:t>
            </a:r>
            <a:r>
              <a:rPr lang="en-US" b="1" dirty="0"/>
              <a:t>Data</a:t>
            </a:r>
            <a:r>
              <a:rPr lang="en-US" dirty="0"/>
              <a:t> - The data access layer</a:t>
            </a:r>
          </a:p>
          <a:p>
            <a:r>
              <a:rPr lang="en-US" dirty="0"/>
              <a:t>[solution].</a:t>
            </a:r>
            <a:r>
              <a:rPr lang="en-US" b="1" dirty="0"/>
              <a:t>Web-</a:t>
            </a:r>
            <a:r>
              <a:rPr lang="en-US" dirty="0"/>
              <a:t> The application's presentation layer</a:t>
            </a:r>
          </a:p>
        </p:txBody>
      </p:sp>
      <p:sp>
        <p:nvSpPr>
          <p:cNvPr id="3" name="Title 2">
            <a:extLst>
              <a:ext uri="{FF2B5EF4-FFF2-40B4-BE49-F238E27FC236}">
                <a16:creationId xmlns:a16="http://schemas.microsoft.com/office/drawing/2014/main" id="{68EEE3C9-0A32-4E3E-8CAC-4734B12FE9C4}"/>
              </a:ext>
            </a:extLst>
          </p:cNvPr>
          <p:cNvSpPr>
            <a:spLocks noGrp="1"/>
          </p:cNvSpPr>
          <p:nvPr>
            <p:ph type="title"/>
          </p:nvPr>
        </p:nvSpPr>
        <p:spPr>
          <a:xfrm>
            <a:off x="0" y="1123837"/>
            <a:ext cx="2639615" cy="4601183"/>
          </a:xfrm>
        </p:spPr>
        <p:txBody>
          <a:bodyPr/>
          <a:lstStyle/>
          <a:p>
            <a:pPr algn="ctr"/>
            <a:r>
              <a:rPr lang="en-US" sz="3200" dirty="0"/>
              <a:t>Implementing </a:t>
            </a:r>
            <a:endParaRPr lang="en-US" dirty="0"/>
          </a:p>
        </p:txBody>
      </p:sp>
    </p:spTree>
    <p:extLst>
      <p:ext uri="{BB962C8B-B14F-4D97-AF65-F5344CB8AC3E}">
        <p14:creationId xmlns:p14="http://schemas.microsoft.com/office/powerpoint/2010/main" val="200453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933A3B-C028-47AE-B7D7-02548D173843}"/>
              </a:ext>
            </a:extLst>
          </p:cNvPr>
          <p:cNvPicPr>
            <a:picLocks noGrp="1" noChangeAspect="1"/>
          </p:cNvPicPr>
          <p:nvPr>
            <p:ph idx="1"/>
          </p:nvPr>
        </p:nvPicPr>
        <p:blipFill>
          <a:blip r:embed="rId2"/>
          <a:stretch>
            <a:fillRect/>
          </a:stretch>
        </p:blipFill>
        <p:spPr>
          <a:xfrm>
            <a:off x="3521910" y="863600"/>
            <a:ext cx="7380205" cy="5121275"/>
          </a:xfrm>
          <a:prstGeom prst="rect">
            <a:avLst/>
          </a:prstGeom>
        </p:spPr>
      </p:pic>
      <p:sp>
        <p:nvSpPr>
          <p:cNvPr id="3" name="Title 2">
            <a:extLst>
              <a:ext uri="{FF2B5EF4-FFF2-40B4-BE49-F238E27FC236}">
                <a16:creationId xmlns:a16="http://schemas.microsoft.com/office/drawing/2014/main" id="{59944044-0E4B-4EFE-B496-81AD4AABE5D6}"/>
              </a:ext>
            </a:extLst>
          </p:cNvPr>
          <p:cNvSpPr>
            <a:spLocks noGrp="1"/>
          </p:cNvSpPr>
          <p:nvPr>
            <p:ph type="title"/>
          </p:nvPr>
        </p:nvSpPr>
        <p:spPr/>
        <p:txBody>
          <a:bodyPr/>
          <a:lstStyle/>
          <a:p>
            <a:pPr algn="ctr"/>
            <a:r>
              <a:rPr lang="en-US" dirty="0"/>
              <a:t>STEP #1 to</a:t>
            </a:r>
            <a:br>
              <a:rPr lang="en-US" dirty="0"/>
            </a:br>
            <a:r>
              <a:rPr lang="en-US" dirty="0"/>
              <a:t>…</a:t>
            </a:r>
          </a:p>
        </p:txBody>
      </p:sp>
    </p:spTree>
    <p:extLst>
      <p:ext uri="{BB962C8B-B14F-4D97-AF65-F5344CB8AC3E}">
        <p14:creationId xmlns:p14="http://schemas.microsoft.com/office/powerpoint/2010/main" val="1687238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7017-BB3C-4245-8130-32F4B0221ACB}"/>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C320CF18-75BC-4678-9295-B0D1D46C30CB}"/>
              </a:ext>
            </a:extLst>
          </p:cNvPr>
          <p:cNvPicPr>
            <a:picLocks noChangeAspect="1"/>
          </p:cNvPicPr>
          <p:nvPr/>
        </p:nvPicPr>
        <p:blipFill>
          <a:blip r:embed="rId2"/>
          <a:stretch>
            <a:fillRect/>
          </a:stretch>
        </p:blipFill>
        <p:spPr>
          <a:xfrm>
            <a:off x="2999656" y="1628800"/>
            <a:ext cx="8490993" cy="2952328"/>
          </a:xfrm>
          <a:prstGeom prst="rect">
            <a:avLst/>
          </a:prstGeom>
        </p:spPr>
      </p:pic>
    </p:spTree>
    <p:extLst>
      <p:ext uri="{BB962C8B-B14F-4D97-AF65-F5344CB8AC3E}">
        <p14:creationId xmlns:p14="http://schemas.microsoft.com/office/powerpoint/2010/main" val="2736644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5B525C-8F9F-4675-AE17-01F355DD96DE}"/>
              </a:ext>
            </a:extLst>
          </p:cNvPr>
          <p:cNvPicPr>
            <a:picLocks noGrp="1" noChangeAspect="1"/>
          </p:cNvPicPr>
          <p:nvPr>
            <p:ph idx="1"/>
          </p:nvPr>
        </p:nvPicPr>
        <p:blipFill>
          <a:blip r:embed="rId2"/>
          <a:stretch>
            <a:fillRect/>
          </a:stretch>
        </p:blipFill>
        <p:spPr>
          <a:xfrm>
            <a:off x="2783429" y="1069481"/>
            <a:ext cx="8908067" cy="4447751"/>
          </a:xfrm>
          <a:prstGeom prst="rect">
            <a:avLst/>
          </a:prstGeom>
        </p:spPr>
      </p:pic>
      <p:sp>
        <p:nvSpPr>
          <p:cNvPr id="3" name="Title 2">
            <a:extLst>
              <a:ext uri="{FF2B5EF4-FFF2-40B4-BE49-F238E27FC236}">
                <a16:creationId xmlns:a16="http://schemas.microsoft.com/office/drawing/2014/main" id="{6927A814-1420-4A6A-96E1-C9DD167288E4}"/>
              </a:ext>
            </a:extLst>
          </p:cNvPr>
          <p:cNvSpPr>
            <a:spLocks noGrp="1"/>
          </p:cNvSpPr>
          <p:nvPr>
            <p:ph type="title"/>
          </p:nvPr>
        </p:nvSpPr>
        <p:spPr/>
        <p:txBody>
          <a:bodyPr/>
          <a:lstStyle/>
          <a:p>
            <a:pPr algn="ctr"/>
            <a:r>
              <a:rPr lang="en-US" dirty="0"/>
              <a:t>REFERENCES</a:t>
            </a:r>
          </a:p>
        </p:txBody>
      </p:sp>
    </p:spTree>
    <p:extLst>
      <p:ext uri="{BB962C8B-B14F-4D97-AF65-F5344CB8AC3E}">
        <p14:creationId xmlns:p14="http://schemas.microsoft.com/office/powerpoint/2010/main" val="911309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B915A-0BDC-4E8C-94A1-92DB80D361D2}"/>
              </a:ext>
            </a:extLst>
          </p:cNvPr>
          <p:cNvPicPr>
            <a:picLocks noGrp="1" noChangeAspect="1"/>
          </p:cNvPicPr>
          <p:nvPr>
            <p:ph idx="1"/>
          </p:nvPr>
        </p:nvPicPr>
        <p:blipFill>
          <a:blip r:embed="rId2"/>
          <a:stretch>
            <a:fillRect/>
          </a:stretch>
        </p:blipFill>
        <p:spPr>
          <a:xfrm>
            <a:off x="2749812" y="980728"/>
            <a:ext cx="8941749" cy="4464496"/>
          </a:xfrm>
          <a:prstGeom prst="rect">
            <a:avLst/>
          </a:prstGeom>
        </p:spPr>
      </p:pic>
      <p:sp>
        <p:nvSpPr>
          <p:cNvPr id="3" name="Title 2">
            <a:extLst>
              <a:ext uri="{FF2B5EF4-FFF2-40B4-BE49-F238E27FC236}">
                <a16:creationId xmlns:a16="http://schemas.microsoft.com/office/drawing/2014/main" id="{A3BE81B3-5CA8-4C5F-B1F6-2B0E89865EA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6445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451AD0C6-2B49-41AD-9A58-9AC9D0368AA8}"/>
              </a:ext>
            </a:extLst>
          </p:cNvPr>
          <p:cNvPicPr>
            <a:picLocks noChangeAspect="1"/>
          </p:cNvPicPr>
          <p:nvPr/>
        </p:nvPicPr>
        <p:blipFill>
          <a:blip r:embed="rId2"/>
          <a:stretch>
            <a:fillRect/>
          </a:stretch>
        </p:blipFill>
        <p:spPr>
          <a:xfrm>
            <a:off x="2855640" y="771021"/>
            <a:ext cx="8712968" cy="5291527"/>
          </a:xfrm>
          <a:prstGeom prst="rect">
            <a:avLst/>
          </a:prstGeom>
        </p:spPr>
      </p:pic>
      <p:sp>
        <p:nvSpPr>
          <p:cNvPr id="2" name="Title 1">
            <a:extLst>
              <a:ext uri="{FF2B5EF4-FFF2-40B4-BE49-F238E27FC236}">
                <a16:creationId xmlns:a16="http://schemas.microsoft.com/office/drawing/2014/main" id="{3793A979-BC5B-46AD-8406-E868EC46CDE3}"/>
              </a:ext>
            </a:extLst>
          </p:cNvPr>
          <p:cNvSpPr>
            <a:spLocks noGrp="1"/>
          </p:cNvSpPr>
          <p:nvPr>
            <p:ph type="title"/>
          </p:nvPr>
        </p:nvSpPr>
        <p:spPr>
          <a:xfrm>
            <a:off x="191344" y="1161665"/>
            <a:ext cx="2210611" cy="1038177"/>
          </a:xfrm>
        </p:spPr>
        <p:txBody>
          <a:bodyPr anchor="b">
            <a:normAutofit/>
          </a:bodyPr>
          <a:lstStyle/>
          <a:p>
            <a:pPr algn="ctr"/>
            <a:r>
              <a:rPr lang="en-US" sz="2100" dirty="0"/>
              <a:t>PROJECT TEMPLATES</a:t>
            </a:r>
          </a:p>
        </p:txBody>
      </p:sp>
      <p:sp>
        <p:nvSpPr>
          <p:cNvPr id="11" name="Content Placeholder 10"/>
          <p:cNvSpPr>
            <a:spLocks noGrp="1"/>
          </p:cNvSpPr>
          <p:nvPr>
            <p:ph idx="1"/>
          </p:nvPr>
        </p:nvSpPr>
        <p:spPr>
          <a:xfrm>
            <a:off x="195643" y="2199842"/>
            <a:ext cx="2210611" cy="3744264"/>
          </a:xfrm>
        </p:spPr>
        <p:txBody>
          <a:bodyPr anchor="t">
            <a:normAutofit/>
          </a:bodyPr>
          <a:lstStyle/>
          <a:p>
            <a:endParaRPr lang="en-US" sz="1400" dirty="0">
              <a:solidFill>
                <a:schemeClr val="bg1"/>
              </a:solidFill>
            </a:endParaRPr>
          </a:p>
        </p:txBody>
      </p:sp>
    </p:spTree>
    <p:extLst>
      <p:ext uri="{BB962C8B-B14F-4D97-AF65-F5344CB8AC3E}">
        <p14:creationId xmlns:p14="http://schemas.microsoft.com/office/powerpoint/2010/main" val="26384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A3C7F2-ADD1-4EAB-891C-00BF46A40738}"/>
              </a:ext>
            </a:extLst>
          </p:cNvPr>
          <p:cNvPicPr>
            <a:picLocks noGrp="1" noChangeAspect="1"/>
          </p:cNvPicPr>
          <p:nvPr>
            <p:ph idx="1"/>
          </p:nvPr>
        </p:nvPicPr>
        <p:blipFill>
          <a:blip r:embed="rId2"/>
          <a:stretch>
            <a:fillRect/>
          </a:stretch>
        </p:blipFill>
        <p:spPr>
          <a:xfrm>
            <a:off x="2749793" y="980728"/>
            <a:ext cx="8941783" cy="4464496"/>
          </a:xfrm>
          <a:prstGeom prst="rect">
            <a:avLst/>
          </a:prstGeom>
        </p:spPr>
      </p:pic>
      <p:sp>
        <p:nvSpPr>
          <p:cNvPr id="3" name="Title 2">
            <a:extLst>
              <a:ext uri="{FF2B5EF4-FFF2-40B4-BE49-F238E27FC236}">
                <a16:creationId xmlns:a16="http://schemas.microsoft.com/office/drawing/2014/main" id="{9D656888-0CA7-4DB3-A7AF-53B0C2F5ED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00354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9335ED-9B6A-47A0-90BA-DC7510EF970A}"/>
              </a:ext>
            </a:extLst>
          </p:cNvPr>
          <p:cNvPicPr>
            <a:picLocks noGrp="1" noChangeAspect="1"/>
          </p:cNvPicPr>
          <p:nvPr>
            <p:ph idx="1"/>
          </p:nvPr>
        </p:nvPicPr>
        <p:blipFill>
          <a:blip r:embed="rId2"/>
          <a:stretch>
            <a:fillRect/>
          </a:stretch>
        </p:blipFill>
        <p:spPr>
          <a:xfrm>
            <a:off x="2855640" y="849203"/>
            <a:ext cx="8813906" cy="4740037"/>
          </a:xfrm>
          <a:prstGeom prst="rect">
            <a:avLst/>
          </a:prstGeom>
        </p:spPr>
      </p:pic>
      <p:sp>
        <p:nvSpPr>
          <p:cNvPr id="3" name="Title 2">
            <a:extLst>
              <a:ext uri="{FF2B5EF4-FFF2-40B4-BE49-F238E27FC236}">
                <a16:creationId xmlns:a16="http://schemas.microsoft.com/office/drawing/2014/main" id="{7A1C112C-039C-4B86-9F4E-8B24BC5E0901}"/>
              </a:ext>
            </a:extLst>
          </p:cNvPr>
          <p:cNvSpPr>
            <a:spLocks noGrp="1"/>
          </p:cNvSpPr>
          <p:nvPr>
            <p:ph type="title"/>
          </p:nvPr>
        </p:nvSpPr>
        <p:spPr/>
        <p:txBody>
          <a:bodyPr/>
          <a:lstStyle/>
          <a:p>
            <a:pPr algn="ctr"/>
            <a:r>
              <a:rPr lang="en-US" dirty="0"/>
              <a:t>BL Layer</a:t>
            </a:r>
          </a:p>
        </p:txBody>
      </p:sp>
    </p:spTree>
    <p:extLst>
      <p:ext uri="{BB962C8B-B14F-4D97-AF65-F5344CB8AC3E}">
        <p14:creationId xmlns:p14="http://schemas.microsoft.com/office/powerpoint/2010/main" val="2545769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9B9724-35FB-4F13-BC49-34CEF8B9E068}"/>
              </a:ext>
            </a:extLst>
          </p:cNvPr>
          <p:cNvPicPr>
            <a:picLocks noGrp="1" noChangeAspect="1"/>
          </p:cNvPicPr>
          <p:nvPr>
            <p:ph idx="1"/>
          </p:nvPr>
        </p:nvPicPr>
        <p:blipFill>
          <a:blip r:embed="rId2"/>
          <a:stretch>
            <a:fillRect/>
          </a:stretch>
        </p:blipFill>
        <p:spPr>
          <a:xfrm>
            <a:off x="4043845" y="764704"/>
            <a:ext cx="5940587" cy="2827419"/>
          </a:xfrm>
          <a:prstGeom prst="rect">
            <a:avLst/>
          </a:prstGeom>
        </p:spPr>
      </p:pic>
      <p:sp>
        <p:nvSpPr>
          <p:cNvPr id="3" name="Title 2">
            <a:extLst>
              <a:ext uri="{FF2B5EF4-FFF2-40B4-BE49-F238E27FC236}">
                <a16:creationId xmlns:a16="http://schemas.microsoft.com/office/drawing/2014/main" id="{E3EBB3B8-44FE-4656-8A6C-928E69955D2F}"/>
              </a:ext>
            </a:extLst>
          </p:cNvPr>
          <p:cNvSpPr>
            <a:spLocks noGrp="1"/>
          </p:cNvSpPr>
          <p:nvPr>
            <p:ph type="title"/>
          </p:nvPr>
        </p:nvSpPr>
        <p:spPr/>
        <p:txBody>
          <a:bodyPr/>
          <a:lstStyle/>
          <a:p>
            <a:pPr algn="ctr"/>
            <a:r>
              <a:rPr lang="en-US" dirty="0"/>
              <a:t>BL Layer</a:t>
            </a:r>
          </a:p>
        </p:txBody>
      </p:sp>
      <p:pic>
        <p:nvPicPr>
          <p:cNvPr id="5" name="Picture 4">
            <a:extLst>
              <a:ext uri="{FF2B5EF4-FFF2-40B4-BE49-F238E27FC236}">
                <a16:creationId xmlns:a16="http://schemas.microsoft.com/office/drawing/2014/main" id="{5B30339C-66EF-4EB6-9C6D-AEFC57D23383}"/>
              </a:ext>
            </a:extLst>
          </p:cNvPr>
          <p:cNvPicPr>
            <a:picLocks noChangeAspect="1"/>
          </p:cNvPicPr>
          <p:nvPr/>
        </p:nvPicPr>
        <p:blipFill>
          <a:blip r:embed="rId3"/>
          <a:stretch>
            <a:fillRect/>
          </a:stretch>
        </p:blipFill>
        <p:spPr>
          <a:xfrm>
            <a:off x="4043845" y="3673915"/>
            <a:ext cx="5940587" cy="2132518"/>
          </a:xfrm>
          <a:prstGeom prst="rect">
            <a:avLst/>
          </a:prstGeom>
        </p:spPr>
      </p:pic>
    </p:spTree>
    <p:extLst>
      <p:ext uri="{BB962C8B-B14F-4D97-AF65-F5344CB8AC3E}">
        <p14:creationId xmlns:p14="http://schemas.microsoft.com/office/powerpoint/2010/main" val="674097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F10F81-1D6C-479C-BEA9-BC2A9E249314}"/>
              </a:ext>
            </a:extLst>
          </p:cNvPr>
          <p:cNvPicPr>
            <a:picLocks noGrp="1" noChangeAspect="1"/>
          </p:cNvPicPr>
          <p:nvPr>
            <p:ph idx="1"/>
          </p:nvPr>
        </p:nvPicPr>
        <p:blipFill>
          <a:blip r:embed="rId2"/>
          <a:stretch>
            <a:fillRect/>
          </a:stretch>
        </p:blipFill>
        <p:spPr>
          <a:xfrm>
            <a:off x="2783632" y="764704"/>
            <a:ext cx="4970895" cy="1955080"/>
          </a:xfrm>
          <a:prstGeom prst="rect">
            <a:avLst/>
          </a:prstGeom>
        </p:spPr>
      </p:pic>
      <p:sp>
        <p:nvSpPr>
          <p:cNvPr id="3" name="Title 2">
            <a:extLst>
              <a:ext uri="{FF2B5EF4-FFF2-40B4-BE49-F238E27FC236}">
                <a16:creationId xmlns:a16="http://schemas.microsoft.com/office/drawing/2014/main" id="{5BA32A10-CB01-47FB-AB0D-10F76BC29658}"/>
              </a:ext>
            </a:extLst>
          </p:cNvPr>
          <p:cNvSpPr>
            <a:spLocks noGrp="1"/>
          </p:cNvSpPr>
          <p:nvPr>
            <p:ph type="title"/>
          </p:nvPr>
        </p:nvSpPr>
        <p:spPr/>
        <p:txBody>
          <a:bodyPr/>
          <a:lstStyle/>
          <a:p>
            <a:pPr algn="ctr"/>
            <a:r>
              <a:rPr lang="en-US" dirty="0"/>
              <a:t>DOMAIN</a:t>
            </a:r>
          </a:p>
        </p:txBody>
      </p:sp>
      <p:pic>
        <p:nvPicPr>
          <p:cNvPr id="5" name="Picture 4">
            <a:extLst>
              <a:ext uri="{FF2B5EF4-FFF2-40B4-BE49-F238E27FC236}">
                <a16:creationId xmlns:a16="http://schemas.microsoft.com/office/drawing/2014/main" id="{43BFF66B-88CB-463C-89EC-F8F4051C7240}"/>
              </a:ext>
            </a:extLst>
          </p:cNvPr>
          <p:cNvPicPr>
            <a:picLocks noChangeAspect="1"/>
          </p:cNvPicPr>
          <p:nvPr/>
        </p:nvPicPr>
        <p:blipFill>
          <a:blip r:embed="rId3"/>
          <a:stretch>
            <a:fillRect/>
          </a:stretch>
        </p:blipFill>
        <p:spPr>
          <a:xfrm>
            <a:off x="2789352" y="2872349"/>
            <a:ext cx="8851264" cy="3220947"/>
          </a:xfrm>
          <a:prstGeom prst="rect">
            <a:avLst/>
          </a:prstGeom>
        </p:spPr>
      </p:pic>
    </p:spTree>
    <p:extLst>
      <p:ext uri="{BB962C8B-B14F-4D97-AF65-F5344CB8AC3E}">
        <p14:creationId xmlns:p14="http://schemas.microsoft.com/office/powerpoint/2010/main" val="1104706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CE3BAD-BD33-4DB3-95C4-97D65A1FE677}"/>
              </a:ext>
            </a:extLst>
          </p:cNvPr>
          <p:cNvPicPr>
            <a:picLocks noGrp="1" noChangeAspect="1"/>
          </p:cNvPicPr>
          <p:nvPr>
            <p:ph idx="1"/>
          </p:nvPr>
        </p:nvPicPr>
        <p:blipFill>
          <a:blip r:embed="rId2"/>
          <a:stretch>
            <a:fillRect/>
          </a:stretch>
        </p:blipFill>
        <p:spPr>
          <a:xfrm>
            <a:off x="2711624" y="1428238"/>
            <a:ext cx="9001000" cy="3992379"/>
          </a:xfrm>
          <a:prstGeom prst="rect">
            <a:avLst/>
          </a:prstGeom>
        </p:spPr>
      </p:pic>
      <p:sp>
        <p:nvSpPr>
          <p:cNvPr id="3" name="Title 2">
            <a:extLst>
              <a:ext uri="{FF2B5EF4-FFF2-40B4-BE49-F238E27FC236}">
                <a16:creationId xmlns:a16="http://schemas.microsoft.com/office/drawing/2014/main" id="{3E0B6B6A-E865-40F7-B943-B47522771A0A}"/>
              </a:ext>
            </a:extLst>
          </p:cNvPr>
          <p:cNvSpPr>
            <a:spLocks noGrp="1"/>
          </p:cNvSpPr>
          <p:nvPr>
            <p:ph type="title"/>
          </p:nvPr>
        </p:nvSpPr>
        <p:spPr>
          <a:xfrm>
            <a:off x="1" y="1123837"/>
            <a:ext cx="2639616" cy="4601183"/>
          </a:xfrm>
        </p:spPr>
        <p:txBody>
          <a:bodyPr/>
          <a:lstStyle/>
          <a:p>
            <a:pPr algn="ctr"/>
            <a:r>
              <a:rPr lang="en-US" dirty="0" err="1"/>
              <a:t>ULoginData</a:t>
            </a:r>
            <a:endParaRPr lang="en-US" dirty="0"/>
          </a:p>
        </p:txBody>
      </p:sp>
    </p:spTree>
    <p:extLst>
      <p:ext uri="{BB962C8B-B14F-4D97-AF65-F5344CB8AC3E}">
        <p14:creationId xmlns:p14="http://schemas.microsoft.com/office/powerpoint/2010/main" val="3316446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6E6EF0-5B3D-4596-8954-21D27AD561AA}"/>
              </a:ext>
            </a:extLst>
          </p:cNvPr>
          <p:cNvPicPr>
            <a:picLocks noGrp="1" noChangeAspect="1"/>
          </p:cNvPicPr>
          <p:nvPr>
            <p:ph idx="1"/>
          </p:nvPr>
        </p:nvPicPr>
        <p:blipFill>
          <a:blip r:embed="rId2"/>
          <a:stretch>
            <a:fillRect/>
          </a:stretch>
        </p:blipFill>
        <p:spPr>
          <a:xfrm>
            <a:off x="2855640" y="764704"/>
            <a:ext cx="6192688" cy="3467366"/>
          </a:xfrm>
          <a:prstGeom prst="rect">
            <a:avLst/>
          </a:prstGeom>
        </p:spPr>
      </p:pic>
      <p:sp>
        <p:nvSpPr>
          <p:cNvPr id="3" name="Title 2">
            <a:extLst>
              <a:ext uri="{FF2B5EF4-FFF2-40B4-BE49-F238E27FC236}">
                <a16:creationId xmlns:a16="http://schemas.microsoft.com/office/drawing/2014/main" id="{27F80175-7208-4BC9-AF79-BFA74806E26F}"/>
              </a:ext>
            </a:extLst>
          </p:cNvPr>
          <p:cNvSpPr>
            <a:spLocks noGrp="1"/>
          </p:cNvSpPr>
          <p:nvPr>
            <p:ph type="title"/>
          </p:nvPr>
        </p:nvSpPr>
        <p:spPr/>
        <p:txBody>
          <a:bodyPr/>
          <a:lstStyle/>
          <a:p>
            <a:pPr algn="ctr"/>
            <a:r>
              <a:rPr lang="en-US" dirty="0"/>
              <a:t>CALL &gt; BL</a:t>
            </a:r>
          </a:p>
        </p:txBody>
      </p:sp>
      <p:pic>
        <p:nvPicPr>
          <p:cNvPr id="5" name="Picture 4">
            <a:extLst>
              <a:ext uri="{FF2B5EF4-FFF2-40B4-BE49-F238E27FC236}">
                <a16:creationId xmlns:a16="http://schemas.microsoft.com/office/drawing/2014/main" id="{02969124-ADEC-4FA3-A75A-32109489735A}"/>
              </a:ext>
            </a:extLst>
          </p:cNvPr>
          <p:cNvPicPr>
            <a:picLocks noChangeAspect="1"/>
          </p:cNvPicPr>
          <p:nvPr/>
        </p:nvPicPr>
        <p:blipFill>
          <a:blip r:embed="rId3"/>
          <a:stretch>
            <a:fillRect/>
          </a:stretch>
        </p:blipFill>
        <p:spPr>
          <a:xfrm>
            <a:off x="6115107" y="3717032"/>
            <a:ext cx="5381493" cy="2372352"/>
          </a:xfrm>
          <a:prstGeom prst="rect">
            <a:avLst/>
          </a:prstGeom>
        </p:spPr>
      </p:pic>
    </p:spTree>
    <p:extLst>
      <p:ext uri="{BB962C8B-B14F-4D97-AF65-F5344CB8AC3E}">
        <p14:creationId xmlns:p14="http://schemas.microsoft.com/office/powerpoint/2010/main" val="4142094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EBE91F-FC95-467A-9CCB-5E31C9455C33}"/>
              </a:ext>
            </a:extLst>
          </p:cNvPr>
          <p:cNvPicPr>
            <a:picLocks noGrp="1" noChangeAspect="1"/>
          </p:cNvPicPr>
          <p:nvPr>
            <p:ph idx="1"/>
          </p:nvPr>
        </p:nvPicPr>
        <p:blipFill>
          <a:blip r:embed="rId2"/>
          <a:stretch>
            <a:fillRect/>
          </a:stretch>
        </p:blipFill>
        <p:spPr>
          <a:xfrm>
            <a:off x="3719736" y="125085"/>
            <a:ext cx="7056784" cy="6599047"/>
          </a:xfrm>
          <a:prstGeom prst="rect">
            <a:avLst/>
          </a:prstGeom>
        </p:spPr>
      </p:pic>
      <p:sp>
        <p:nvSpPr>
          <p:cNvPr id="3" name="Title 2">
            <a:extLst>
              <a:ext uri="{FF2B5EF4-FFF2-40B4-BE49-F238E27FC236}">
                <a16:creationId xmlns:a16="http://schemas.microsoft.com/office/drawing/2014/main" id="{AFC867A3-FB52-46B2-AF48-D428F4A27A06}"/>
              </a:ext>
            </a:extLst>
          </p:cNvPr>
          <p:cNvSpPr>
            <a:spLocks noGrp="1"/>
          </p:cNvSpPr>
          <p:nvPr>
            <p:ph type="title"/>
          </p:nvPr>
        </p:nvSpPr>
        <p:spPr/>
        <p:txBody>
          <a:bodyPr/>
          <a:lstStyle/>
          <a:p>
            <a:pPr algn="ctr"/>
            <a:r>
              <a:rPr lang="en-US" dirty="0"/>
              <a:t>PROCESS - </a:t>
            </a:r>
            <a:br>
              <a:rPr lang="en-US" dirty="0"/>
            </a:br>
            <a:r>
              <a:rPr lang="en-US" dirty="0"/>
              <a:t>BL</a:t>
            </a:r>
          </a:p>
        </p:txBody>
      </p:sp>
    </p:spTree>
    <p:extLst>
      <p:ext uri="{BB962C8B-B14F-4D97-AF65-F5344CB8AC3E}">
        <p14:creationId xmlns:p14="http://schemas.microsoft.com/office/powerpoint/2010/main" val="3574821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78137D-EC84-4AE7-B454-287CEF7AED81}"/>
              </a:ext>
            </a:extLst>
          </p:cNvPr>
          <p:cNvSpPr>
            <a:spLocks noGrp="1"/>
          </p:cNvSpPr>
          <p:nvPr>
            <p:ph type="ctrTitle"/>
          </p:nvPr>
        </p:nvSpPr>
        <p:spPr/>
        <p:txBody>
          <a:bodyPr/>
          <a:lstStyle/>
          <a:p>
            <a:r>
              <a:rPr lang="en-US" dirty="0"/>
              <a:t>Entity Framework</a:t>
            </a:r>
          </a:p>
        </p:txBody>
      </p:sp>
      <p:sp>
        <p:nvSpPr>
          <p:cNvPr id="5" name="Subtitle 4">
            <a:extLst>
              <a:ext uri="{FF2B5EF4-FFF2-40B4-BE49-F238E27FC236}">
                <a16:creationId xmlns:a16="http://schemas.microsoft.com/office/drawing/2014/main" id="{1746DD06-6452-4976-A511-F6CC7B65375B}"/>
              </a:ext>
            </a:extLst>
          </p:cNvPr>
          <p:cNvSpPr>
            <a:spLocks noGrp="1"/>
          </p:cNvSpPr>
          <p:nvPr>
            <p:ph type="subTitle" idx="1"/>
          </p:nvPr>
        </p:nvSpPr>
        <p:spPr/>
        <p:txBody>
          <a:bodyPr/>
          <a:lstStyle/>
          <a:p>
            <a:r>
              <a:rPr lang="en-US" dirty="0"/>
              <a:t>an open-source ORM framework for .NET applications</a:t>
            </a:r>
          </a:p>
        </p:txBody>
      </p:sp>
    </p:spTree>
    <p:extLst>
      <p:ext uri="{BB962C8B-B14F-4D97-AF65-F5344CB8AC3E}">
        <p14:creationId xmlns:p14="http://schemas.microsoft.com/office/powerpoint/2010/main" val="4267227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0F7932-7A23-4947-B780-A89B4F58B370}"/>
              </a:ext>
            </a:extLst>
          </p:cNvPr>
          <p:cNvSpPr>
            <a:spLocks noGrp="1"/>
          </p:cNvSpPr>
          <p:nvPr>
            <p:ph type="title"/>
          </p:nvPr>
        </p:nvSpPr>
        <p:spPr/>
        <p:txBody>
          <a:bodyPr/>
          <a:lstStyle/>
          <a:p>
            <a:pPr algn="ctr"/>
            <a:r>
              <a:rPr lang="en-US" dirty="0"/>
              <a:t>EF Basic</a:t>
            </a:r>
          </a:p>
        </p:txBody>
      </p:sp>
      <p:pic>
        <p:nvPicPr>
          <p:cNvPr id="1026" name="Picture 2" descr="https://media.licdn.com/mpr/mpr/AAEAAQAAAAAAAAt3AAAAJGRlNjAyNGQ3LTE3MDItNGU2MC04YTQ4LTA5YmIwODdiYWYwZQ.png">
            <a:extLst>
              <a:ext uri="{FF2B5EF4-FFF2-40B4-BE49-F238E27FC236}">
                <a16:creationId xmlns:a16="http://schemas.microsoft.com/office/drawing/2014/main" id="{3936D32E-7AE2-460C-9843-ACD1098D8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640" y="2924944"/>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353D7A-2B43-430B-B884-81A68135BF2E}"/>
              </a:ext>
            </a:extLst>
          </p:cNvPr>
          <p:cNvSpPr/>
          <p:nvPr/>
        </p:nvSpPr>
        <p:spPr>
          <a:xfrm>
            <a:off x="2841738" y="742181"/>
            <a:ext cx="5957502" cy="1754326"/>
          </a:xfrm>
          <a:prstGeom prst="rect">
            <a:avLst/>
          </a:prstGeom>
        </p:spPr>
        <p:txBody>
          <a:bodyPr wrap="square">
            <a:spAutoFit/>
          </a:bodyPr>
          <a:lstStyle/>
          <a:p>
            <a:r>
              <a:rPr lang="en-US" b="1" dirty="0">
                <a:solidFill>
                  <a:srgbClr val="494949"/>
                </a:solidFill>
                <a:latin typeface="Verdana" panose="020B0604030504040204" pitchFamily="34" charset="0"/>
              </a:rPr>
              <a:t>Entity Framework </a:t>
            </a:r>
            <a:r>
              <a:rPr lang="en-US" dirty="0">
                <a:solidFill>
                  <a:srgbClr val="494949"/>
                </a:solidFill>
                <a:latin typeface="Verdana" panose="020B0604030504040204" pitchFamily="34" charset="0"/>
              </a:rPr>
              <a:t>is an object-relational mapper (O/RM) that enables .NET developers to work with a database using .NET objects. It eliminates the need for most of the data-access code that developers usually need to write.</a:t>
            </a:r>
          </a:p>
          <a:p>
            <a:endParaRPr lang="en-US" dirty="0"/>
          </a:p>
        </p:txBody>
      </p:sp>
      <p:sp>
        <p:nvSpPr>
          <p:cNvPr id="5" name="Rectangle 4">
            <a:extLst>
              <a:ext uri="{FF2B5EF4-FFF2-40B4-BE49-F238E27FC236}">
                <a16:creationId xmlns:a16="http://schemas.microsoft.com/office/drawing/2014/main" id="{D89B5DAC-D3BD-41BB-95FF-C21411ECE500}"/>
              </a:ext>
            </a:extLst>
          </p:cNvPr>
          <p:cNvSpPr/>
          <p:nvPr/>
        </p:nvSpPr>
        <p:spPr>
          <a:xfrm>
            <a:off x="8799240" y="744560"/>
            <a:ext cx="2977725" cy="5509200"/>
          </a:xfrm>
          <a:prstGeom prst="rect">
            <a:avLst/>
          </a:prstGeom>
        </p:spPr>
        <p:txBody>
          <a:bodyPr wrap="square">
            <a:spAutoFit/>
          </a:bodyPr>
          <a:lstStyle/>
          <a:p>
            <a:pPr algn="just"/>
            <a:r>
              <a:rPr lang="en-US" sz="1600" dirty="0">
                <a:solidFill>
                  <a:srgbClr val="494949"/>
                </a:solidFill>
                <a:latin typeface="Verdana" panose="020B0604030504040204" pitchFamily="34" charset="0"/>
              </a:rPr>
              <a:t>Prior to .NET 3.5, we (developers) often used to write ADO.NET code or Enterprise Data Access Block to save or retrieve application data from the underlying database. We used to open a connection to the database, create a </a:t>
            </a:r>
            <a:r>
              <a:rPr lang="en-US" sz="1600" dirty="0" err="1">
                <a:solidFill>
                  <a:srgbClr val="494949"/>
                </a:solidFill>
                <a:latin typeface="Verdana" panose="020B0604030504040204" pitchFamily="34" charset="0"/>
              </a:rPr>
              <a:t>DataSet</a:t>
            </a:r>
            <a:r>
              <a:rPr lang="en-US" sz="1600" dirty="0">
                <a:solidFill>
                  <a:srgbClr val="494949"/>
                </a:solidFill>
                <a:latin typeface="Verdana" panose="020B0604030504040204" pitchFamily="34" charset="0"/>
              </a:rPr>
              <a:t> to fetch or submit the data to the database, convert data from the </a:t>
            </a:r>
            <a:r>
              <a:rPr lang="en-US" sz="1600" dirty="0" err="1">
                <a:solidFill>
                  <a:srgbClr val="494949"/>
                </a:solidFill>
                <a:latin typeface="Verdana" panose="020B0604030504040204" pitchFamily="34" charset="0"/>
              </a:rPr>
              <a:t>DataSet</a:t>
            </a:r>
            <a:r>
              <a:rPr lang="en-US" sz="1600" dirty="0">
                <a:solidFill>
                  <a:srgbClr val="494949"/>
                </a:solidFill>
                <a:latin typeface="Verdana" panose="020B0604030504040204" pitchFamily="34" charset="0"/>
              </a:rPr>
              <a:t> to .NET objects or vice-versa to apply business rules. This was a cumbersome and error prone process. Microsoft has provided a framework called "Entity Framework" to automate all these database related activities for your application.</a:t>
            </a:r>
            <a:endParaRPr lang="en-US" sz="1600" dirty="0"/>
          </a:p>
        </p:txBody>
      </p:sp>
    </p:spTree>
    <p:extLst>
      <p:ext uri="{BB962C8B-B14F-4D97-AF65-F5344CB8AC3E}">
        <p14:creationId xmlns:p14="http://schemas.microsoft.com/office/powerpoint/2010/main" val="577221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29555-D512-46F0-96B6-30225BF7781C}"/>
              </a:ext>
            </a:extLst>
          </p:cNvPr>
          <p:cNvSpPr>
            <a:spLocks noGrp="1"/>
          </p:cNvSpPr>
          <p:nvPr>
            <p:ph idx="1"/>
          </p:nvPr>
        </p:nvSpPr>
        <p:spPr/>
        <p:txBody>
          <a:bodyPr/>
          <a:lstStyle/>
          <a:p>
            <a:r>
              <a:rPr lang="en-US" b="1" dirty="0"/>
              <a:t>Cross-platform:</a:t>
            </a:r>
            <a:r>
              <a:rPr lang="en-US" dirty="0"/>
              <a:t> EF Core is a cross-platform framework which can run on Windows, Linux and Mac.</a:t>
            </a:r>
          </a:p>
          <a:p>
            <a:r>
              <a:rPr lang="en-US" b="1" dirty="0"/>
              <a:t>Modelling:</a:t>
            </a:r>
            <a:r>
              <a:rPr lang="en-US" dirty="0"/>
              <a:t> EF (Entity Framework) creates an EDM (Entity Data Model) based on POCO (Plain Old CLR Object) entities with get/set properties of different data types. It uses this model when querying or saving entity data to the underlying database.</a:t>
            </a:r>
          </a:p>
          <a:p>
            <a:r>
              <a:rPr lang="en-US" b="1" dirty="0"/>
              <a:t>Saving: </a:t>
            </a:r>
            <a:r>
              <a:rPr lang="en-US" dirty="0"/>
              <a:t>EF executes INSERT, UPDATE, and DELETE commands to the database based on the changes occurred to your entities when you call the </a:t>
            </a:r>
            <a:r>
              <a:rPr lang="en-US" dirty="0" err="1"/>
              <a:t>SaveChanges</a:t>
            </a:r>
            <a:r>
              <a:rPr lang="en-US" dirty="0"/>
              <a:t>() method. EF also provides the asynchronous </a:t>
            </a:r>
            <a:r>
              <a:rPr lang="en-US" dirty="0" err="1"/>
              <a:t>SaveChangesAsync</a:t>
            </a:r>
            <a:r>
              <a:rPr lang="en-US" dirty="0"/>
              <a:t>() method.</a:t>
            </a:r>
          </a:p>
          <a:p>
            <a:r>
              <a:rPr lang="en-US" b="1" dirty="0"/>
              <a:t>Built-in Conventions:</a:t>
            </a:r>
            <a:r>
              <a:rPr lang="en-US" dirty="0"/>
              <a:t> EF follows conventions over the configuration programming pattern, and includes a set of default rules which automatically configure the EF model.</a:t>
            </a:r>
          </a:p>
          <a:p>
            <a:endParaRPr lang="en-US" dirty="0"/>
          </a:p>
        </p:txBody>
      </p:sp>
      <p:sp>
        <p:nvSpPr>
          <p:cNvPr id="3" name="Title 2">
            <a:extLst>
              <a:ext uri="{FF2B5EF4-FFF2-40B4-BE49-F238E27FC236}">
                <a16:creationId xmlns:a16="http://schemas.microsoft.com/office/drawing/2014/main" id="{93333507-CF43-4AA4-BF4B-45A11B0E5895}"/>
              </a:ext>
            </a:extLst>
          </p:cNvPr>
          <p:cNvSpPr>
            <a:spLocks noGrp="1"/>
          </p:cNvSpPr>
          <p:nvPr>
            <p:ph type="title"/>
          </p:nvPr>
        </p:nvSpPr>
        <p:spPr/>
        <p:txBody>
          <a:bodyPr/>
          <a:lstStyle/>
          <a:p>
            <a:pPr algn="ctr"/>
            <a:r>
              <a:rPr lang="en-US" dirty="0"/>
              <a:t>EF Feature</a:t>
            </a:r>
          </a:p>
        </p:txBody>
      </p:sp>
    </p:spTree>
    <p:extLst>
      <p:ext uri="{BB962C8B-B14F-4D97-AF65-F5344CB8AC3E}">
        <p14:creationId xmlns:p14="http://schemas.microsoft.com/office/powerpoint/2010/main" val="216186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88F5FAC-1435-4F61-BD23-5AEB512F5CD3}"/>
              </a:ext>
            </a:extLst>
          </p:cNvPr>
          <p:cNvPicPr>
            <a:picLocks noChangeAspect="1"/>
          </p:cNvPicPr>
          <p:nvPr/>
        </p:nvPicPr>
        <p:blipFill rotWithShape="1">
          <a:blip r:embed="rId2"/>
          <a:srcRect b="45799"/>
          <a:stretch/>
        </p:blipFill>
        <p:spPr>
          <a:xfrm>
            <a:off x="5447928" y="896036"/>
            <a:ext cx="5881040" cy="5040560"/>
          </a:xfrm>
          <a:prstGeom prst="rect">
            <a:avLst/>
          </a:prstGeom>
        </p:spPr>
      </p:pic>
      <p:sp>
        <p:nvSpPr>
          <p:cNvPr id="2" name="Title 1">
            <a:extLst>
              <a:ext uri="{FF2B5EF4-FFF2-40B4-BE49-F238E27FC236}">
                <a16:creationId xmlns:a16="http://schemas.microsoft.com/office/drawing/2014/main" id="{8EDEAA88-4A39-4713-9F3B-1E7F627330EC}"/>
              </a:ext>
            </a:extLst>
          </p:cNvPr>
          <p:cNvSpPr>
            <a:spLocks noGrp="1"/>
          </p:cNvSpPr>
          <p:nvPr>
            <p:ph type="title"/>
          </p:nvPr>
        </p:nvSpPr>
        <p:spPr>
          <a:xfrm>
            <a:off x="191344" y="1123837"/>
            <a:ext cx="2210611" cy="720987"/>
          </a:xfrm>
        </p:spPr>
        <p:txBody>
          <a:bodyPr anchor="b">
            <a:normAutofit/>
          </a:bodyPr>
          <a:lstStyle/>
          <a:p>
            <a:pPr algn="ctr"/>
            <a:r>
              <a:rPr lang="en-US" sz="2100" dirty="0"/>
              <a:t>PROJECT </a:t>
            </a:r>
            <a:br>
              <a:rPr lang="en-US" sz="2100" dirty="0"/>
            </a:br>
            <a:r>
              <a:rPr lang="en-US" sz="2100" dirty="0"/>
              <a:t>TREE</a:t>
            </a:r>
          </a:p>
        </p:txBody>
      </p:sp>
      <p:sp>
        <p:nvSpPr>
          <p:cNvPr id="9" name="Content Placeholder 8"/>
          <p:cNvSpPr>
            <a:spLocks noGrp="1"/>
          </p:cNvSpPr>
          <p:nvPr>
            <p:ph idx="1"/>
          </p:nvPr>
        </p:nvSpPr>
        <p:spPr>
          <a:xfrm>
            <a:off x="191344" y="1844824"/>
            <a:ext cx="2210611" cy="4061454"/>
          </a:xfrm>
        </p:spPr>
        <p:txBody>
          <a:bodyPr anchor="t">
            <a:normAutofit fontScale="92500"/>
          </a:bodyPr>
          <a:lstStyle/>
          <a:p>
            <a:r>
              <a:rPr lang="en-US" sz="1400" b="1" dirty="0">
                <a:solidFill>
                  <a:schemeClr val="bg1"/>
                </a:solidFill>
              </a:rPr>
              <a:t>Controllers</a:t>
            </a:r>
            <a:r>
              <a:rPr lang="en-US" sz="1400" dirty="0">
                <a:solidFill>
                  <a:schemeClr val="bg1"/>
                </a:solidFill>
              </a:rPr>
              <a:t> - MVC controllers are responsible for responding to requests made against an ASP.NET MVC website. Each browser request is mapped to a particular controller.</a:t>
            </a:r>
          </a:p>
          <a:p>
            <a:r>
              <a:rPr lang="en-US" sz="1400" b="1" dirty="0">
                <a:solidFill>
                  <a:schemeClr val="bg1"/>
                </a:solidFill>
              </a:rPr>
              <a:t>Views</a:t>
            </a:r>
            <a:r>
              <a:rPr lang="en-US" sz="1400" dirty="0">
                <a:solidFill>
                  <a:schemeClr val="bg1"/>
                </a:solidFill>
              </a:rPr>
              <a:t> - A view is a standard (X)HTML document that can contain scripts. You use scripts to add dynamic content to a view.</a:t>
            </a:r>
          </a:p>
          <a:p>
            <a:r>
              <a:rPr lang="en-US" sz="1400" b="1" dirty="0">
                <a:solidFill>
                  <a:schemeClr val="bg1"/>
                </a:solidFill>
              </a:rPr>
              <a:t>Models</a:t>
            </a:r>
            <a:r>
              <a:rPr lang="en-US" sz="1400" dirty="0">
                <a:solidFill>
                  <a:schemeClr val="bg1"/>
                </a:solidFill>
              </a:rPr>
              <a:t> - In the ASP.NET MVC framework, the model is the part of the application that is responsible for the core application or business logic.</a:t>
            </a:r>
          </a:p>
        </p:txBody>
      </p:sp>
    </p:spTree>
    <p:extLst>
      <p:ext uri="{BB962C8B-B14F-4D97-AF65-F5344CB8AC3E}">
        <p14:creationId xmlns:p14="http://schemas.microsoft.com/office/powerpoint/2010/main" val="20797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high confidence">
            <a:extLst>
              <a:ext uri="{FF2B5EF4-FFF2-40B4-BE49-F238E27FC236}">
                <a16:creationId xmlns:a16="http://schemas.microsoft.com/office/drawing/2014/main" id="{AFC39ADE-ECA0-44B0-9244-F2D446AECC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632" y="702260"/>
            <a:ext cx="8928943" cy="5463044"/>
          </a:xfrm>
        </p:spPr>
      </p:pic>
      <p:sp>
        <p:nvSpPr>
          <p:cNvPr id="3" name="Title 2">
            <a:extLst>
              <a:ext uri="{FF2B5EF4-FFF2-40B4-BE49-F238E27FC236}">
                <a16:creationId xmlns:a16="http://schemas.microsoft.com/office/drawing/2014/main" id="{289A11E8-40E6-4E3E-A55B-443066D9A841}"/>
              </a:ext>
            </a:extLst>
          </p:cNvPr>
          <p:cNvSpPr>
            <a:spLocks noGrp="1"/>
          </p:cNvSpPr>
          <p:nvPr>
            <p:ph type="title"/>
          </p:nvPr>
        </p:nvSpPr>
        <p:spPr>
          <a:xfrm>
            <a:off x="119337" y="1123837"/>
            <a:ext cx="2448272" cy="4601183"/>
          </a:xfrm>
        </p:spPr>
        <p:txBody>
          <a:bodyPr/>
          <a:lstStyle/>
          <a:p>
            <a:pPr algn="ctr"/>
            <a:r>
              <a:rPr lang="en-US" dirty="0"/>
              <a:t>Basic Workflow in</a:t>
            </a:r>
            <a:br>
              <a:rPr lang="en-US" dirty="0"/>
            </a:br>
            <a:r>
              <a:rPr lang="en-US" dirty="0"/>
              <a:t>EF</a:t>
            </a:r>
          </a:p>
        </p:txBody>
      </p:sp>
    </p:spTree>
    <p:extLst>
      <p:ext uri="{BB962C8B-B14F-4D97-AF65-F5344CB8AC3E}">
        <p14:creationId xmlns:p14="http://schemas.microsoft.com/office/powerpoint/2010/main" val="2165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2C5DF4-765E-4C10-9C58-059B47F3C9CE}"/>
              </a:ext>
            </a:extLst>
          </p:cNvPr>
          <p:cNvPicPr>
            <a:picLocks noGrp="1" noChangeAspect="1"/>
          </p:cNvPicPr>
          <p:nvPr>
            <p:ph idx="1"/>
          </p:nvPr>
        </p:nvPicPr>
        <p:blipFill>
          <a:blip r:embed="rId2"/>
          <a:stretch>
            <a:fillRect/>
          </a:stretch>
        </p:blipFill>
        <p:spPr>
          <a:xfrm>
            <a:off x="2783632" y="764704"/>
            <a:ext cx="8856662" cy="1530957"/>
          </a:xfrm>
          <a:prstGeom prst="rect">
            <a:avLst/>
          </a:prstGeom>
        </p:spPr>
      </p:pic>
      <p:sp>
        <p:nvSpPr>
          <p:cNvPr id="3" name="Title 2">
            <a:extLst>
              <a:ext uri="{FF2B5EF4-FFF2-40B4-BE49-F238E27FC236}">
                <a16:creationId xmlns:a16="http://schemas.microsoft.com/office/drawing/2014/main" id="{C4155F17-96D6-46E4-88B6-90282A767CE4}"/>
              </a:ext>
            </a:extLst>
          </p:cNvPr>
          <p:cNvSpPr>
            <a:spLocks noGrp="1"/>
          </p:cNvSpPr>
          <p:nvPr>
            <p:ph type="title"/>
          </p:nvPr>
        </p:nvSpPr>
        <p:spPr/>
        <p:txBody>
          <a:bodyPr/>
          <a:lstStyle/>
          <a:p>
            <a:r>
              <a:rPr lang="en-US" dirty="0"/>
              <a:t>EF </a:t>
            </a:r>
            <a:r>
              <a:rPr lang="en-US" dirty="0" err="1"/>
              <a:t>SetUp</a:t>
            </a:r>
            <a:endParaRPr lang="en-US" dirty="0"/>
          </a:p>
        </p:txBody>
      </p:sp>
      <p:pic>
        <p:nvPicPr>
          <p:cNvPr id="5" name="Picture 4">
            <a:extLst>
              <a:ext uri="{FF2B5EF4-FFF2-40B4-BE49-F238E27FC236}">
                <a16:creationId xmlns:a16="http://schemas.microsoft.com/office/drawing/2014/main" id="{4BCE6A82-BE28-411C-A998-47815EA54134}"/>
              </a:ext>
            </a:extLst>
          </p:cNvPr>
          <p:cNvPicPr>
            <a:picLocks noChangeAspect="1"/>
          </p:cNvPicPr>
          <p:nvPr/>
        </p:nvPicPr>
        <p:blipFill>
          <a:blip r:embed="rId3"/>
          <a:stretch>
            <a:fillRect/>
          </a:stretch>
        </p:blipFill>
        <p:spPr>
          <a:xfrm>
            <a:off x="2783631" y="2348880"/>
            <a:ext cx="4321913" cy="3744416"/>
          </a:xfrm>
          <a:prstGeom prst="rect">
            <a:avLst/>
          </a:prstGeom>
        </p:spPr>
      </p:pic>
      <p:pic>
        <p:nvPicPr>
          <p:cNvPr id="6" name="Picture 5">
            <a:extLst>
              <a:ext uri="{FF2B5EF4-FFF2-40B4-BE49-F238E27FC236}">
                <a16:creationId xmlns:a16="http://schemas.microsoft.com/office/drawing/2014/main" id="{DD1EBA0D-2208-4498-883E-786094C81368}"/>
              </a:ext>
            </a:extLst>
          </p:cNvPr>
          <p:cNvPicPr>
            <a:picLocks noChangeAspect="1"/>
          </p:cNvPicPr>
          <p:nvPr/>
        </p:nvPicPr>
        <p:blipFill>
          <a:blip r:embed="rId4"/>
          <a:stretch>
            <a:fillRect/>
          </a:stretch>
        </p:blipFill>
        <p:spPr>
          <a:xfrm>
            <a:off x="7499673" y="2348880"/>
            <a:ext cx="4140621" cy="3757875"/>
          </a:xfrm>
          <a:prstGeom prst="rect">
            <a:avLst/>
          </a:prstGeom>
        </p:spPr>
      </p:pic>
    </p:spTree>
    <p:extLst>
      <p:ext uri="{BB962C8B-B14F-4D97-AF65-F5344CB8AC3E}">
        <p14:creationId xmlns:p14="http://schemas.microsoft.com/office/powerpoint/2010/main" val="843055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5B5F9-EC6E-49DB-9B04-AFAAB0B1B1FC}"/>
              </a:ext>
            </a:extLst>
          </p:cNvPr>
          <p:cNvSpPr>
            <a:spLocks noGrp="1"/>
          </p:cNvSpPr>
          <p:nvPr>
            <p:ph type="title"/>
          </p:nvPr>
        </p:nvSpPr>
        <p:spPr/>
        <p:txBody>
          <a:bodyPr/>
          <a:lstStyle/>
          <a:p>
            <a:pPr algn="ctr"/>
            <a:r>
              <a:rPr lang="en-US" dirty="0"/>
              <a:t>EF CONTEXT</a:t>
            </a:r>
          </a:p>
        </p:txBody>
      </p:sp>
      <p:pic>
        <p:nvPicPr>
          <p:cNvPr id="7" name="Content Placeholder 6">
            <a:extLst>
              <a:ext uri="{FF2B5EF4-FFF2-40B4-BE49-F238E27FC236}">
                <a16:creationId xmlns:a16="http://schemas.microsoft.com/office/drawing/2014/main" id="{1FBB0ABF-2BD5-4D03-BD89-7BD45D38BF7E}"/>
              </a:ext>
            </a:extLst>
          </p:cNvPr>
          <p:cNvPicPr>
            <a:picLocks noGrp="1" noChangeAspect="1"/>
          </p:cNvPicPr>
          <p:nvPr>
            <p:ph idx="1"/>
          </p:nvPr>
        </p:nvPicPr>
        <p:blipFill>
          <a:blip r:embed="rId2"/>
          <a:stretch>
            <a:fillRect/>
          </a:stretch>
        </p:blipFill>
        <p:spPr>
          <a:xfrm>
            <a:off x="2869196" y="1340768"/>
            <a:ext cx="8699412" cy="3796107"/>
          </a:xfrm>
          <a:prstGeom prst="rect">
            <a:avLst/>
          </a:prstGeom>
        </p:spPr>
      </p:pic>
    </p:spTree>
    <p:extLst>
      <p:ext uri="{BB962C8B-B14F-4D97-AF65-F5344CB8AC3E}">
        <p14:creationId xmlns:p14="http://schemas.microsoft.com/office/powerpoint/2010/main" val="2044251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586E37-8BFD-45BD-9416-70E25CADFE35}"/>
              </a:ext>
            </a:extLst>
          </p:cNvPr>
          <p:cNvPicPr>
            <a:picLocks noGrp="1" noChangeAspect="1"/>
          </p:cNvPicPr>
          <p:nvPr>
            <p:ph idx="1"/>
          </p:nvPr>
        </p:nvPicPr>
        <p:blipFill>
          <a:blip r:embed="rId2"/>
          <a:stretch>
            <a:fillRect/>
          </a:stretch>
        </p:blipFill>
        <p:spPr>
          <a:xfrm>
            <a:off x="2711624" y="764703"/>
            <a:ext cx="9001000" cy="3093127"/>
          </a:xfrm>
          <a:prstGeom prst="rect">
            <a:avLst/>
          </a:prstGeom>
        </p:spPr>
      </p:pic>
      <p:sp>
        <p:nvSpPr>
          <p:cNvPr id="3" name="Title 2">
            <a:extLst>
              <a:ext uri="{FF2B5EF4-FFF2-40B4-BE49-F238E27FC236}">
                <a16:creationId xmlns:a16="http://schemas.microsoft.com/office/drawing/2014/main" id="{8AEAD252-47FC-410D-B6C0-DC0A16767EB4}"/>
              </a:ext>
            </a:extLst>
          </p:cNvPr>
          <p:cNvSpPr>
            <a:spLocks noGrp="1"/>
          </p:cNvSpPr>
          <p:nvPr>
            <p:ph type="title"/>
          </p:nvPr>
        </p:nvSpPr>
        <p:spPr/>
        <p:txBody>
          <a:bodyPr/>
          <a:lstStyle/>
          <a:p>
            <a:pPr algn="ctr"/>
            <a:r>
              <a:rPr lang="en-US" dirty="0"/>
              <a:t>EF MODEL</a:t>
            </a:r>
          </a:p>
        </p:txBody>
      </p:sp>
      <p:sp>
        <p:nvSpPr>
          <p:cNvPr id="5" name="Rectangle 4">
            <a:extLst>
              <a:ext uri="{FF2B5EF4-FFF2-40B4-BE49-F238E27FC236}">
                <a16:creationId xmlns:a16="http://schemas.microsoft.com/office/drawing/2014/main" id="{52F083F7-AA42-42A1-BEA9-000C7757E72F}"/>
              </a:ext>
            </a:extLst>
          </p:cNvPr>
          <p:cNvSpPr/>
          <p:nvPr/>
        </p:nvSpPr>
        <p:spPr>
          <a:xfrm>
            <a:off x="2857979" y="4005064"/>
            <a:ext cx="8856984" cy="2031325"/>
          </a:xfrm>
          <a:prstGeom prst="rect">
            <a:avLst/>
          </a:prstGeom>
        </p:spPr>
        <p:txBody>
          <a:bodyPr wrap="square">
            <a:spAutoFit/>
          </a:bodyPr>
          <a:lstStyle/>
          <a:p>
            <a:r>
              <a:rPr lang="en-US" dirty="0">
                <a:solidFill>
                  <a:srgbClr val="000000"/>
                </a:solidFill>
                <a:latin typeface="Segoe UI Semibold" panose="020B0702040204020203" pitchFamily="34" charset="0"/>
              </a:rPr>
              <a:t>[Key]</a:t>
            </a:r>
          </a:p>
          <a:p>
            <a:endParaRPr lang="en-US" dirty="0">
              <a:solidFill>
                <a:srgbClr val="000000"/>
              </a:solidFill>
              <a:latin typeface="Segoe UI Semibold" panose="020B0702040204020203" pitchFamily="34" charset="0"/>
            </a:endParaRPr>
          </a:p>
          <a:p>
            <a:r>
              <a:rPr lang="en-US" dirty="0">
                <a:solidFill>
                  <a:srgbClr val="2A2A2A"/>
                </a:solidFill>
                <a:latin typeface="Segoe UI" panose="020B0502040204020203" pitchFamily="34" charset="0"/>
              </a:rPr>
              <a:t>Entity Framework relies on every entity having a key value that it uses for tracking entities. One of the conventions that code first depends on is how it implies which property is the key in each of the code first classes. That convention is to look for a property named “Id” or one that combines the class name and “Id”, such as “</a:t>
            </a:r>
            <a:r>
              <a:rPr lang="en-US" dirty="0" err="1">
                <a:solidFill>
                  <a:srgbClr val="2A2A2A"/>
                </a:solidFill>
                <a:latin typeface="Segoe UI" panose="020B0502040204020203" pitchFamily="34" charset="0"/>
              </a:rPr>
              <a:t>UserId</a:t>
            </a:r>
            <a:r>
              <a:rPr lang="en-US" dirty="0">
                <a:solidFill>
                  <a:srgbClr val="2A2A2A"/>
                </a:solidFill>
                <a:latin typeface="Segoe UI" panose="020B0502040204020203" pitchFamily="34" charset="0"/>
              </a:rPr>
              <a:t>”. The property will map to a primary key column in the database.</a:t>
            </a:r>
            <a:endParaRPr lang="en-US" b="0" i="0" dirty="0">
              <a:solidFill>
                <a:srgbClr val="2A2A2A"/>
              </a:solidFill>
              <a:effectLst/>
              <a:latin typeface="Segoe UI" panose="020B0502040204020203" pitchFamily="34" charset="0"/>
            </a:endParaRPr>
          </a:p>
        </p:txBody>
      </p:sp>
    </p:spTree>
    <p:extLst>
      <p:ext uri="{BB962C8B-B14F-4D97-AF65-F5344CB8AC3E}">
        <p14:creationId xmlns:p14="http://schemas.microsoft.com/office/powerpoint/2010/main" val="2574543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2CBC06-8659-4CBD-9F6C-128BFC64EA16}"/>
              </a:ext>
            </a:extLst>
          </p:cNvPr>
          <p:cNvPicPr>
            <a:picLocks noGrp="1" noChangeAspect="1"/>
          </p:cNvPicPr>
          <p:nvPr>
            <p:ph idx="1"/>
          </p:nvPr>
        </p:nvPicPr>
        <p:blipFill>
          <a:blip r:embed="rId2"/>
          <a:stretch>
            <a:fillRect/>
          </a:stretch>
        </p:blipFill>
        <p:spPr>
          <a:xfrm>
            <a:off x="2711624" y="764704"/>
            <a:ext cx="8870767" cy="3248000"/>
          </a:xfrm>
          <a:prstGeom prst="rect">
            <a:avLst/>
          </a:prstGeom>
        </p:spPr>
      </p:pic>
      <p:sp>
        <p:nvSpPr>
          <p:cNvPr id="3" name="Title 2">
            <a:extLst>
              <a:ext uri="{FF2B5EF4-FFF2-40B4-BE49-F238E27FC236}">
                <a16:creationId xmlns:a16="http://schemas.microsoft.com/office/drawing/2014/main" id="{B59F135A-0636-44E2-AA4A-BBCA5BB6C36F}"/>
              </a:ext>
            </a:extLst>
          </p:cNvPr>
          <p:cNvSpPr>
            <a:spLocks noGrp="1"/>
          </p:cNvSpPr>
          <p:nvPr>
            <p:ph type="title"/>
          </p:nvPr>
        </p:nvSpPr>
        <p:spPr/>
        <p:txBody>
          <a:bodyPr/>
          <a:lstStyle/>
          <a:p>
            <a:pPr algn="ctr"/>
            <a:r>
              <a:rPr lang="en-US" dirty="0"/>
              <a:t>EF MODEL</a:t>
            </a:r>
          </a:p>
        </p:txBody>
      </p:sp>
      <p:sp>
        <p:nvSpPr>
          <p:cNvPr id="5" name="Rectangle 4">
            <a:extLst>
              <a:ext uri="{FF2B5EF4-FFF2-40B4-BE49-F238E27FC236}">
                <a16:creationId xmlns:a16="http://schemas.microsoft.com/office/drawing/2014/main" id="{D02A5EB4-AA59-47E2-B2C7-E4C904E99A65}"/>
              </a:ext>
            </a:extLst>
          </p:cNvPr>
          <p:cNvSpPr/>
          <p:nvPr/>
        </p:nvSpPr>
        <p:spPr>
          <a:xfrm>
            <a:off x="2855639" y="4219781"/>
            <a:ext cx="8726751" cy="1477328"/>
          </a:xfrm>
          <a:prstGeom prst="rect">
            <a:avLst/>
          </a:prstGeom>
        </p:spPr>
        <p:txBody>
          <a:bodyPr wrap="square">
            <a:spAutoFit/>
          </a:bodyPr>
          <a:lstStyle/>
          <a:p>
            <a:r>
              <a:rPr lang="en-US" dirty="0">
                <a:solidFill>
                  <a:srgbClr val="000000"/>
                </a:solidFill>
                <a:latin typeface="Segoe UI Semibold" panose="020B0702040204020203" pitchFamily="34" charset="0"/>
              </a:rPr>
              <a:t>[Required]</a:t>
            </a:r>
          </a:p>
          <a:p>
            <a:endParaRPr lang="en-US" dirty="0">
              <a:solidFill>
                <a:srgbClr val="000000"/>
              </a:solidFill>
              <a:latin typeface="Segoe UI Semibold" panose="020B0702040204020203" pitchFamily="34" charset="0"/>
            </a:endParaRPr>
          </a:p>
          <a:p>
            <a:r>
              <a:rPr lang="en-US" dirty="0">
                <a:solidFill>
                  <a:srgbClr val="2A2A2A"/>
                </a:solidFill>
                <a:latin typeface="Segoe UI" panose="020B0502040204020203" pitchFamily="34" charset="0"/>
              </a:rPr>
              <a:t>The Required annotation tells EF that a particular property is required.</a:t>
            </a:r>
          </a:p>
          <a:p>
            <a:r>
              <a:rPr lang="en-US" dirty="0">
                <a:solidFill>
                  <a:srgbClr val="2A2A2A"/>
                </a:solidFill>
                <a:latin typeface="Segoe UI" panose="020B0502040204020203" pitchFamily="34" charset="0"/>
              </a:rPr>
              <a:t>Adding Required to the Title property will force EF (and MVC) to ensure that the property has data in it.</a:t>
            </a:r>
            <a:endParaRPr lang="en-US" b="0" i="0" dirty="0">
              <a:solidFill>
                <a:srgbClr val="2A2A2A"/>
              </a:solidFill>
              <a:effectLst/>
              <a:latin typeface="Segoe UI" panose="020B0502040204020203" pitchFamily="34" charset="0"/>
            </a:endParaRPr>
          </a:p>
        </p:txBody>
      </p:sp>
    </p:spTree>
    <p:extLst>
      <p:ext uri="{BB962C8B-B14F-4D97-AF65-F5344CB8AC3E}">
        <p14:creationId xmlns:p14="http://schemas.microsoft.com/office/powerpoint/2010/main" val="806729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BA4526-9F49-4341-A100-479022542B24}"/>
              </a:ext>
            </a:extLst>
          </p:cNvPr>
          <p:cNvPicPr>
            <a:picLocks noGrp="1" noChangeAspect="1"/>
          </p:cNvPicPr>
          <p:nvPr>
            <p:ph idx="1"/>
          </p:nvPr>
        </p:nvPicPr>
        <p:blipFill>
          <a:blip r:embed="rId2"/>
          <a:stretch>
            <a:fillRect/>
          </a:stretch>
        </p:blipFill>
        <p:spPr>
          <a:xfrm>
            <a:off x="2783632" y="764704"/>
            <a:ext cx="8928992" cy="3212767"/>
          </a:xfrm>
          <a:prstGeom prst="rect">
            <a:avLst/>
          </a:prstGeom>
        </p:spPr>
      </p:pic>
      <p:sp>
        <p:nvSpPr>
          <p:cNvPr id="3" name="Title 2">
            <a:extLst>
              <a:ext uri="{FF2B5EF4-FFF2-40B4-BE49-F238E27FC236}">
                <a16:creationId xmlns:a16="http://schemas.microsoft.com/office/drawing/2014/main" id="{F9D5BCBB-82C1-440B-85DA-89903CD48345}"/>
              </a:ext>
            </a:extLst>
          </p:cNvPr>
          <p:cNvSpPr>
            <a:spLocks noGrp="1"/>
          </p:cNvSpPr>
          <p:nvPr>
            <p:ph type="title"/>
          </p:nvPr>
        </p:nvSpPr>
        <p:spPr/>
        <p:txBody>
          <a:bodyPr/>
          <a:lstStyle/>
          <a:p>
            <a:pPr algn="ctr"/>
            <a:r>
              <a:rPr lang="en-US" dirty="0"/>
              <a:t>EF MODEL</a:t>
            </a:r>
          </a:p>
        </p:txBody>
      </p:sp>
      <p:sp>
        <p:nvSpPr>
          <p:cNvPr id="5" name="Rectangle 4">
            <a:extLst>
              <a:ext uri="{FF2B5EF4-FFF2-40B4-BE49-F238E27FC236}">
                <a16:creationId xmlns:a16="http://schemas.microsoft.com/office/drawing/2014/main" id="{71141CA0-0ED2-42F9-9568-AFAD826E8E8B}"/>
              </a:ext>
            </a:extLst>
          </p:cNvPr>
          <p:cNvSpPr/>
          <p:nvPr/>
        </p:nvSpPr>
        <p:spPr>
          <a:xfrm>
            <a:off x="2798060" y="4077072"/>
            <a:ext cx="8914563" cy="1754326"/>
          </a:xfrm>
          <a:prstGeom prst="rect">
            <a:avLst/>
          </a:prstGeom>
        </p:spPr>
        <p:txBody>
          <a:bodyPr wrap="square">
            <a:spAutoFit/>
          </a:bodyPr>
          <a:lstStyle/>
          <a:p>
            <a:r>
              <a:rPr lang="en-US" dirty="0" err="1">
                <a:solidFill>
                  <a:srgbClr val="000000"/>
                </a:solidFill>
                <a:latin typeface="Segoe UI Semibold" panose="020B0702040204020203" pitchFamily="34" charset="0"/>
              </a:rPr>
              <a:t>MaxLength</a:t>
            </a:r>
            <a:r>
              <a:rPr lang="en-US" dirty="0">
                <a:solidFill>
                  <a:srgbClr val="000000"/>
                </a:solidFill>
                <a:latin typeface="Segoe UI Semibold" panose="020B0702040204020203" pitchFamily="34" charset="0"/>
              </a:rPr>
              <a:t> and </a:t>
            </a:r>
            <a:r>
              <a:rPr lang="en-US" dirty="0" err="1">
                <a:solidFill>
                  <a:srgbClr val="000000"/>
                </a:solidFill>
                <a:latin typeface="Segoe UI Semibold" panose="020B0702040204020203" pitchFamily="34" charset="0"/>
              </a:rPr>
              <a:t>MinLength</a:t>
            </a:r>
            <a:r>
              <a:rPr lang="en-US" dirty="0">
                <a:solidFill>
                  <a:srgbClr val="000000"/>
                </a:solidFill>
                <a:latin typeface="Segoe UI Semibold" panose="020B0702040204020203" pitchFamily="34" charset="0"/>
              </a:rPr>
              <a:t> or </a:t>
            </a:r>
            <a:r>
              <a:rPr lang="en-US" dirty="0" err="1">
                <a:solidFill>
                  <a:srgbClr val="000000"/>
                </a:solidFill>
                <a:latin typeface="Segoe UI Semibold" panose="020B0702040204020203" pitchFamily="34" charset="0"/>
              </a:rPr>
              <a:t>ObjectLeght</a:t>
            </a:r>
            <a:endParaRPr lang="en-US" dirty="0">
              <a:solidFill>
                <a:srgbClr val="000000"/>
              </a:solidFill>
              <a:latin typeface="Segoe UI Semibold" panose="020B0702040204020203" pitchFamily="34" charset="0"/>
            </a:endParaRPr>
          </a:p>
          <a:p>
            <a:endParaRPr lang="en-US" dirty="0">
              <a:solidFill>
                <a:srgbClr val="000000"/>
              </a:solidFill>
              <a:latin typeface="Segoe UI Semibold" panose="020B0702040204020203" pitchFamily="34" charset="0"/>
            </a:endParaRPr>
          </a:p>
          <a:p>
            <a:r>
              <a:rPr lang="en-US" dirty="0">
                <a:solidFill>
                  <a:srgbClr val="2A2A2A"/>
                </a:solidFill>
                <a:latin typeface="Segoe UI" panose="020B0502040204020203" pitchFamily="34" charset="0"/>
              </a:rPr>
              <a:t>The </a:t>
            </a:r>
            <a:r>
              <a:rPr lang="en-US" dirty="0" err="1">
                <a:solidFill>
                  <a:srgbClr val="2A2A2A"/>
                </a:solidFill>
                <a:latin typeface="Segoe UI" panose="020B0502040204020203" pitchFamily="34" charset="0"/>
              </a:rPr>
              <a:t>MaxLength</a:t>
            </a:r>
            <a:r>
              <a:rPr lang="en-US" dirty="0">
                <a:solidFill>
                  <a:srgbClr val="2A2A2A"/>
                </a:solidFill>
                <a:latin typeface="Segoe UI" panose="020B0502040204020203" pitchFamily="34" charset="0"/>
              </a:rPr>
              <a:t> and </a:t>
            </a:r>
            <a:r>
              <a:rPr lang="en-US" dirty="0" err="1">
                <a:solidFill>
                  <a:srgbClr val="2A2A2A"/>
                </a:solidFill>
                <a:latin typeface="Segoe UI" panose="020B0502040204020203" pitchFamily="34" charset="0"/>
              </a:rPr>
              <a:t>MinLength</a:t>
            </a:r>
            <a:r>
              <a:rPr lang="en-US" dirty="0">
                <a:solidFill>
                  <a:srgbClr val="2A2A2A"/>
                </a:solidFill>
                <a:latin typeface="Segoe UI" panose="020B0502040204020203" pitchFamily="34" charset="0"/>
              </a:rPr>
              <a:t> attributes allow you to specify additional property validations, just as you did with Required.</a:t>
            </a:r>
          </a:p>
          <a:p>
            <a:r>
              <a:rPr lang="en-US" dirty="0">
                <a:solidFill>
                  <a:srgbClr val="2A2A2A"/>
                </a:solidFill>
                <a:latin typeface="Segoe UI" panose="020B0502040204020203" pitchFamily="34" charset="0"/>
              </a:rPr>
              <a:t>Here is the </a:t>
            </a:r>
            <a:r>
              <a:rPr lang="en-US" dirty="0" err="1">
                <a:solidFill>
                  <a:srgbClr val="2A2A2A"/>
                </a:solidFill>
                <a:latin typeface="Segoe UI" panose="020B0502040204020203" pitchFamily="34" charset="0"/>
              </a:rPr>
              <a:t>BloggerName</a:t>
            </a:r>
            <a:r>
              <a:rPr lang="en-US" dirty="0">
                <a:solidFill>
                  <a:srgbClr val="2A2A2A"/>
                </a:solidFill>
                <a:latin typeface="Segoe UI" panose="020B0502040204020203" pitchFamily="34" charset="0"/>
              </a:rPr>
              <a:t> with length requirements. The example also demonstrates how to combine attributes.</a:t>
            </a:r>
            <a:endParaRPr lang="en-US" b="0" i="0" dirty="0">
              <a:solidFill>
                <a:srgbClr val="2A2A2A"/>
              </a:solidFill>
              <a:effectLst/>
              <a:latin typeface="Segoe UI" panose="020B0502040204020203" pitchFamily="34" charset="0"/>
            </a:endParaRPr>
          </a:p>
        </p:txBody>
      </p:sp>
    </p:spTree>
    <p:extLst>
      <p:ext uri="{BB962C8B-B14F-4D97-AF65-F5344CB8AC3E}">
        <p14:creationId xmlns:p14="http://schemas.microsoft.com/office/powerpoint/2010/main" val="1629681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CB489E-98B1-4E82-9DEE-49F5D54B75D1}"/>
              </a:ext>
            </a:extLst>
          </p:cNvPr>
          <p:cNvPicPr>
            <a:picLocks noGrp="1" noChangeAspect="1"/>
          </p:cNvPicPr>
          <p:nvPr>
            <p:ph idx="1"/>
          </p:nvPr>
        </p:nvPicPr>
        <p:blipFill>
          <a:blip r:embed="rId2"/>
          <a:stretch>
            <a:fillRect/>
          </a:stretch>
        </p:blipFill>
        <p:spPr>
          <a:xfrm>
            <a:off x="2786062" y="764703"/>
            <a:ext cx="8854554" cy="2879323"/>
          </a:xfrm>
          <a:prstGeom prst="rect">
            <a:avLst/>
          </a:prstGeom>
        </p:spPr>
      </p:pic>
      <p:sp>
        <p:nvSpPr>
          <p:cNvPr id="3" name="Title 2">
            <a:extLst>
              <a:ext uri="{FF2B5EF4-FFF2-40B4-BE49-F238E27FC236}">
                <a16:creationId xmlns:a16="http://schemas.microsoft.com/office/drawing/2014/main" id="{8BAE4022-C1F6-4B7B-B547-FDFA10771DE1}"/>
              </a:ext>
            </a:extLst>
          </p:cNvPr>
          <p:cNvSpPr>
            <a:spLocks noGrp="1"/>
          </p:cNvSpPr>
          <p:nvPr>
            <p:ph type="title"/>
          </p:nvPr>
        </p:nvSpPr>
        <p:spPr/>
        <p:txBody>
          <a:bodyPr/>
          <a:lstStyle/>
          <a:p>
            <a:pPr algn="ctr"/>
            <a:r>
              <a:rPr lang="en-US" dirty="0"/>
              <a:t>EF CONTEXT</a:t>
            </a:r>
          </a:p>
        </p:txBody>
      </p:sp>
      <p:sp>
        <p:nvSpPr>
          <p:cNvPr id="5" name="Rectangle 4">
            <a:extLst>
              <a:ext uri="{FF2B5EF4-FFF2-40B4-BE49-F238E27FC236}">
                <a16:creationId xmlns:a16="http://schemas.microsoft.com/office/drawing/2014/main" id="{139D23DC-AC38-471A-9DAD-94513AFD2A98}"/>
              </a:ext>
            </a:extLst>
          </p:cNvPr>
          <p:cNvSpPr/>
          <p:nvPr/>
        </p:nvSpPr>
        <p:spPr>
          <a:xfrm>
            <a:off x="2786062" y="4061972"/>
            <a:ext cx="8854554" cy="2031325"/>
          </a:xfrm>
          <a:prstGeom prst="rect">
            <a:avLst/>
          </a:prstGeom>
        </p:spPr>
        <p:txBody>
          <a:bodyPr wrap="square">
            <a:spAutoFit/>
          </a:bodyPr>
          <a:lstStyle/>
          <a:p>
            <a:pPr fontAlgn="base"/>
            <a:r>
              <a:rPr lang="en-US" b="1" dirty="0">
                <a:solidFill>
                  <a:srgbClr val="242729"/>
                </a:solidFill>
                <a:latin typeface="inherit"/>
              </a:rPr>
              <a:t>An abstract function cannot have functionality.</a:t>
            </a:r>
            <a:r>
              <a:rPr lang="en-US" dirty="0">
                <a:solidFill>
                  <a:srgbClr val="242729"/>
                </a:solidFill>
                <a:latin typeface="Arial" panose="020B0604020202020204" pitchFamily="34" charset="0"/>
              </a:rPr>
              <a:t> You're basically saying, any child class MUST give their own version of this method, however it's too general to even try to implement in the parent class.</a:t>
            </a:r>
          </a:p>
          <a:p>
            <a:pPr fontAlgn="base"/>
            <a:endParaRPr lang="en-US" dirty="0">
              <a:solidFill>
                <a:srgbClr val="242729"/>
              </a:solidFill>
              <a:latin typeface="Arial" panose="020B0604020202020204" pitchFamily="34" charset="0"/>
            </a:endParaRPr>
          </a:p>
          <a:p>
            <a:pPr fontAlgn="base"/>
            <a:r>
              <a:rPr lang="en-US" b="1" dirty="0">
                <a:solidFill>
                  <a:srgbClr val="242729"/>
                </a:solidFill>
                <a:latin typeface="inherit"/>
              </a:rPr>
              <a:t>A virtual function</a:t>
            </a:r>
            <a:r>
              <a:rPr lang="en-US" dirty="0">
                <a:solidFill>
                  <a:srgbClr val="242729"/>
                </a:solidFill>
                <a:latin typeface="Arial" panose="020B0604020202020204" pitchFamily="34" charset="0"/>
              </a:rPr>
              <a:t>, is basically saying look, here's the functionality that may or may not be good enough for the child class. So if it is good enough, use this method, if not, then override me, and provide your own functionality.</a:t>
            </a:r>
            <a:endParaRPr lang="en-US" b="0" i="0" dirty="0">
              <a:solidFill>
                <a:srgbClr val="242729"/>
              </a:solidFill>
              <a:effectLst/>
              <a:latin typeface="Arial" panose="020B0604020202020204" pitchFamily="34" charset="0"/>
            </a:endParaRPr>
          </a:p>
        </p:txBody>
      </p:sp>
    </p:spTree>
    <p:extLst>
      <p:ext uri="{BB962C8B-B14F-4D97-AF65-F5344CB8AC3E}">
        <p14:creationId xmlns:p14="http://schemas.microsoft.com/office/powerpoint/2010/main" val="2737108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898FC8-4748-4965-BE43-AB6F531D447F}"/>
              </a:ext>
            </a:extLst>
          </p:cNvPr>
          <p:cNvPicPr>
            <a:picLocks noGrp="1" noChangeAspect="1"/>
          </p:cNvPicPr>
          <p:nvPr>
            <p:ph idx="1"/>
          </p:nvPr>
        </p:nvPicPr>
        <p:blipFill>
          <a:blip r:embed="rId2"/>
          <a:stretch>
            <a:fillRect/>
          </a:stretch>
        </p:blipFill>
        <p:spPr>
          <a:xfrm>
            <a:off x="2711624" y="764704"/>
            <a:ext cx="9037441" cy="3816424"/>
          </a:xfrm>
          <a:prstGeom prst="rect">
            <a:avLst/>
          </a:prstGeom>
        </p:spPr>
      </p:pic>
      <p:sp>
        <p:nvSpPr>
          <p:cNvPr id="3" name="Title 2">
            <a:extLst>
              <a:ext uri="{FF2B5EF4-FFF2-40B4-BE49-F238E27FC236}">
                <a16:creationId xmlns:a16="http://schemas.microsoft.com/office/drawing/2014/main" id="{4130E9A3-EE5E-4585-9122-54BC758362FF}"/>
              </a:ext>
            </a:extLst>
          </p:cNvPr>
          <p:cNvSpPr>
            <a:spLocks noGrp="1"/>
          </p:cNvSpPr>
          <p:nvPr>
            <p:ph type="title"/>
          </p:nvPr>
        </p:nvSpPr>
        <p:spPr/>
        <p:txBody>
          <a:bodyPr/>
          <a:lstStyle/>
          <a:p>
            <a:r>
              <a:rPr lang="en-US" dirty="0"/>
              <a:t>WEB. CONFIG</a:t>
            </a:r>
          </a:p>
        </p:txBody>
      </p:sp>
      <p:sp>
        <p:nvSpPr>
          <p:cNvPr id="5" name="Rectangle 4">
            <a:extLst>
              <a:ext uri="{FF2B5EF4-FFF2-40B4-BE49-F238E27FC236}">
                <a16:creationId xmlns:a16="http://schemas.microsoft.com/office/drawing/2014/main" id="{B9BC3985-1928-4B02-AE2C-0E59D999F6A5}"/>
              </a:ext>
            </a:extLst>
          </p:cNvPr>
          <p:cNvSpPr/>
          <p:nvPr/>
        </p:nvSpPr>
        <p:spPr>
          <a:xfrm>
            <a:off x="2999656" y="4869160"/>
            <a:ext cx="2363147" cy="1200329"/>
          </a:xfrm>
          <a:prstGeom prst="rect">
            <a:avLst/>
          </a:prstGeom>
        </p:spPr>
        <p:txBody>
          <a:bodyPr wrap="none">
            <a:spAutoFit/>
          </a:bodyPr>
          <a:lstStyle/>
          <a:p>
            <a:r>
              <a:rPr lang="en-US" dirty="0"/>
              <a:t> </a:t>
            </a:r>
            <a:r>
              <a:rPr lang="en-US" b="1" dirty="0"/>
              <a:t>&lt;</a:t>
            </a:r>
            <a:r>
              <a:rPr lang="en-US" b="1" dirty="0" err="1"/>
              <a:t>connectionStrings</a:t>
            </a:r>
            <a:r>
              <a:rPr lang="en-US" b="1" dirty="0"/>
              <a:t>&gt;</a:t>
            </a:r>
          </a:p>
          <a:p>
            <a:r>
              <a:rPr lang="en-US" b="1" dirty="0"/>
              <a:t>    </a:t>
            </a:r>
          </a:p>
          <a:p>
            <a:endParaRPr lang="en-US" b="1" dirty="0"/>
          </a:p>
          <a:p>
            <a:r>
              <a:rPr lang="en-US" b="1" dirty="0"/>
              <a:t> &lt;/</a:t>
            </a:r>
            <a:r>
              <a:rPr lang="en-US" b="1" dirty="0" err="1"/>
              <a:t>connectionStrings</a:t>
            </a:r>
            <a:r>
              <a:rPr lang="en-US" b="1" dirty="0"/>
              <a:t>&gt;</a:t>
            </a:r>
          </a:p>
        </p:txBody>
      </p:sp>
      <p:sp>
        <p:nvSpPr>
          <p:cNvPr id="6" name="Rectangle 5">
            <a:extLst>
              <a:ext uri="{FF2B5EF4-FFF2-40B4-BE49-F238E27FC236}">
                <a16:creationId xmlns:a16="http://schemas.microsoft.com/office/drawing/2014/main" id="{F01D4E36-2391-4700-BB48-2AD156FD316E}"/>
              </a:ext>
            </a:extLst>
          </p:cNvPr>
          <p:cNvSpPr/>
          <p:nvPr/>
        </p:nvSpPr>
        <p:spPr>
          <a:xfrm>
            <a:off x="5268226" y="4846577"/>
            <a:ext cx="6476809" cy="1200329"/>
          </a:xfrm>
          <a:prstGeom prst="rect">
            <a:avLst/>
          </a:prstGeom>
        </p:spPr>
        <p:txBody>
          <a:bodyPr wrap="square">
            <a:spAutoFit/>
          </a:bodyPr>
          <a:lstStyle/>
          <a:p>
            <a:r>
              <a:rPr lang="en-US" dirty="0">
                <a:solidFill>
                  <a:srgbClr val="000000"/>
                </a:solidFill>
                <a:latin typeface="Segoe UI" panose="020B0502040204020203" pitchFamily="34" charset="0"/>
              </a:rPr>
              <a:t>SQL Server Connection Strings for ASP.NET Web Applications</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https://msdn.microsoft.com/en-us/library/jj653752(v=vs.110).aspx</a:t>
            </a:r>
          </a:p>
        </p:txBody>
      </p:sp>
    </p:spTree>
    <p:extLst>
      <p:ext uri="{BB962C8B-B14F-4D97-AF65-F5344CB8AC3E}">
        <p14:creationId xmlns:p14="http://schemas.microsoft.com/office/powerpoint/2010/main" val="3160542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63A29B-8A8C-421A-AD22-55F71D27BC27}"/>
              </a:ext>
            </a:extLst>
          </p:cNvPr>
          <p:cNvPicPr>
            <a:picLocks noGrp="1" noChangeAspect="1"/>
          </p:cNvPicPr>
          <p:nvPr>
            <p:ph idx="1"/>
          </p:nvPr>
        </p:nvPicPr>
        <p:blipFill>
          <a:blip r:embed="rId2"/>
          <a:stretch>
            <a:fillRect/>
          </a:stretch>
        </p:blipFill>
        <p:spPr>
          <a:xfrm>
            <a:off x="2711624" y="764704"/>
            <a:ext cx="9001000" cy="3347740"/>
          </a:xfrm>
          <a:prstGeom prst="rect">
            <a:avLst/>
          </a:prstGeom>
        </p:spPr>
      </p:pic>
      <p:sp>
        <p:nvSpPr>
          <p:cNvPr id="3" name="Title 2">
            <a:extLst>
              <a:ext uri="{FF2B5EF4-FFF2-40B4-BE49-F238E27FC236}">
                <a16:creationId xmlns:a16="http://schemas.microsoft.com/office/drawing/2014/main" id="{06C3760D-FD4E-4E3E-8934-0CF719D4B31F}"/>
              </a:ext>
            </a:extLst>
          </p:cNvPr>
          <p:cNvSpPr>
            <a:spLocks noGrp="1"/>
          </p:cNvSpPr>
          <p:nvPr>
            <p:ph type="title"/>
          </p:nvPr>
        </p:nvSpPr>
        <p:spPr/>
        <p:txBody>
          <a:bodyPr/>
          <a:lstStyle/>
          <a:p>
            <a:r>
              <a:rPr lang="en-US" dirty="0"/>
              <a:t>WEB.</a:t>
            </a:r>
            <a:br>
              <a:rPr lang="en-US" dirty="0"/>
            </a:br>
            <a:r>
              <a:rPr lang="en-US" dirty="0"/>
              <a:t>CONFIG</a:t>
            </a:r>
          </a:p>
        </p:txBody>
      </p:sp>
      <p:sp>
        <p:nvSpPr>
          <p:cNvPr id="5" name="Rectangle 4">
            <a:extLst>
              <a:ext uri="{FF2B5EF4-FFF2-40B4-BE49-F238E27FC236}">
                <a16:creationId xmlns:a16="http://schemas.microsoft.com/office/drawing/2014/main" id="{2E127135-5F03-4A79-803F-9B29F6298980}"/>
              </a:ext>
            </a:extLst>
          </p:cNvPr>
          <p:cNvSpPr/>
          <p:nvPr/>
        </p:nvSpPr>
        <p:spPr>
          <a:xfrm>
            <a:off x="3071664" y="4509120"/>
            <a:ext cx="6264696" cy="369332"/>
          </a:xfrm>
          <a:prstGeom prst="rect">
            <a:avLst/>
          </a:prstGeom>
        </p:spPr>
        <p:txBody>
          <a:bodyPr wrap="square">
            <a:spAutoFit/>
          </a:bodyPr>
          <a:lstStyle/>
          <a:p>
            <a:r>
              <a:rPr lang="en-US" dirty="0">
                <a:solidFill>
                  <a:srgbClr val="FF0000"/>
                </a:solidFill>
                <a:latin typeface="Consolas" panose="020B0609020204030204" pitchFamily="49" charset="0"/>
              </a:rPr>
              <a:t>name</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eUseControl</a:t>
            </a:r>
            <a:r>
              <a:rPr lang="en-US" dirty="0">
                <a:solidFill>
                  <a:srgbClr val="000000"/>
                </a:solidFill>
                <a:latin typeface="Consolas" panose="020B0609020204030204" pitchFamily="49" charset="0"/>
              </a:rPr>
              <a:t>" – same as in </a:t>
            </a:r>
            <a:r>
              <a:rPr lang="en-US" dirty="0" err="1">
                <a:solidFill>
                  <a:srgbClr val="000000"/>
                </a:solidFill>
                <a:latin typeface="Consolas" panose="020B0609020204030204" pitchFamily="49" charset="0"/>
              </a:rPr>
              <a:t>DbContext</a:t>
            </a:r>
            <a:endParaRPr lang="en-US" dirty="0"/>
          </a:p>
        </p:txBody>
      </p:sp>
      <p:sp>
        <p:nvSpPr>
          <p:cNvPr id="6" name="Rectangle 5">
            <a:extLst>
              <a:ext uri="{FF2B5EF4-FFF2-40B4-BE49-F238E27FC236}">
                <a16:creationId xmlns:a16="http://schemas.microsoft.com/office/drawing/2014/main" id="{F1EA05B5-281D-425F-B378-94B41F4B2206}"/>
              </a:ext>
            </a:extLst>
          </p:cNvPr>
          <p:cNvSpPr/>
          <p:nvPr/>
        </p:nvSpPr>
        <p:spPr>
          <a:xfrm>
            <a:off x="3071664" y="4893043"/>
            <a:ext cx="8136904" cy="369332"/>
          </a:xfrm>
          <a:prstGeom prst="rect">
            <a:avLst/>
          </a:prstGeom>
        </p:spPr>
        <p:txBody>
          <a:bodyPr wrap="square">
            <a:spAutoFit/>
          </a:bodyPr>
          <a:lstStyle/>
          <a:p>
            <a:r>
              <a:rPr lang="en-US" dirty="0" err="1">
                <a:solidFill>
                  <a:srgbClr val="FF0000"/>
                </a:solidFill>
                <a:latin typeface="Consolas" panose="020B0609020204030204" pitchFamily="49" charset="0"/>
              </a:rPr>
              <a:t>connectionString</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Data Source=DESKTOP-2F7PD0R\SQLSERVER;</a:t>
            </a:r>
          </a:p>
        </p:txBody>
      </p:sp>
    </p:spTree>
    <p:extLst>
      <p:ext uri="{BB962C8B-B14F-4D97-AF65-F5344CB8AC3E}">
        <p14:creationId xmlns:p14="http://schemas.microsoft.com/office/powerpoint/2010/main" val="1103830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520909-96D3-4F55-A670-15B930D4D65C}"/>
              </a:ext>
            </a:extLst>
          </p:cNvPr>
          <p:cNvPicPr>
            <a:picLocks noGrp="1" noChangeAspect="1"/>
          </p:cNvPicPr>
          <p:nvPr>
            <p:ph idx="1"/>
          </p:nvPr>
        </p:nvPicPr>
        <p:blipFill>
          <a:blip r:embed="rId2"/>
          <a:stretch>
            <a:fillRect/>
          </a:stretch>
        </p:blipFill>
        <p:spPr>
          <a:xfrm>
            <a:off x="2855640" y="764704"/>
            <a:ext cx="3744416" cy="3408004"/>
          </a:xfrm>
          <a:prstGeom prst="rect">
            <a:avLst/>
          </a:prstGeom>
        </p:spPr>
      </p:pic>
      <p:sp>
        <p:nvSpPr>
          <p:cNvPr id="3" name="Title 2">
            <a:extLst>
              <a:ext uri="{FF2B5EF4-FFF2-40B4-BE49-F238E27FC236}">
                <a16:creationId xmlns:a16="http://schemas.microsoft.com/office/drawing/2014/main" id="{A202315A-1884-4979-AAA7-726DE411D79D}"/>
              </a:ext>
            </a:extLst>
          </p:cNvPr>
          <p:cNvSpPr>
            <a:spLocks noGrp="1"/>
          </p:cNvSpPr>
          <p:nvPr>
            <p:ph type="title"/>
          </p:nvPr>
        </p:nvSpPr>
        <p:spPr/>
        <p:txBody>
          <a:bodyPr/>
          <a:lstStyle/>
          <a:p>
            <a:r>
              <a:rPr lang="en-US" dirty="0"/>
              <a:t>MSSQ DB</a:t>
            </a:r>
          </a:p>
        </p:txBody>
      </p:sp>
      <p:pic>
        <p:nvPicPr>
          <p:cNvPr id="5" name="Picture 4">
            <a:extLst>
              <a:ext uri="{FF2B5EF4-FFF2-40B4-BE49-F238E27FC236}">
                <a16:creationId xmlns:a16="http://schemas.microsoft.com/office/drawing/2014/main" id="{622AFC7A-D1A7-4C60-BF7E-2886FEBA9396}"/>
              </a:ext>
            </a:extLst>
          </p:cNvPr>
          <p:cNvPicPr>
            <a:picLocks noChangeAspect="1"/>
          </p:cNvPicPr>
          <p:nvPr/>
        </p:nvPicPr>
        <p:blipFill>
          <a:blip r:embed="rId3"/>
          <a:stretch>
            <a:fillRect/>
          </a:stretch>
        </p:blipFill>
        <p:spPr>
          <a:xfrm>
            <a:off x="6744072" y="1909953"/>
            <a:ext cx="5040560" cy="3997252"/>
          </a:xfrm>
          <a:prstGeom prst="rect">
            <a:avLst/>
          </a:prstGeom>
        </p:spPr>
      </p:pic>
    </p:spTree>
    <p:extLst>
      <p:ext uri="{BB962C8B-B14F-4D97-AF65-F5344CB8AC3E}">
        <p14:creationId xmlns:p14="http://schemas.microsoft.com/office/powerpoint/2010/main" val="132525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080F072A-499F-4971-8681-A856F440CFA8}"/>
              </a:ext>
            </a:extLst>
          </p:cNvPr>
          <p:cNvPicPr>
            <a:picLocks noChangeAspect="1"/>
          </p:cNvPicPr>
          <p:nvPr/>
        </p:nvPicPr>
        <p:blipFill>
          <a:blip r:embed="rId2"/>
          <a:stretch>
            <a:fillRect/>
          </a:stretch>
        </p:blipFill>
        <p:spPr>
          <a:xfrm>
            <a:off x="2711624" y="845394"/>
            <a:ext cx="8928992" cy="5167293"/>
          </a:xfrm>
          <a:prstGeom prst="rect">
            <a:avLst/>
          </a:prstGeom>
        </p:spPr>
      </p:pic>
      <p:sp>
        <p:nvSpPr>
          <p:cNvPr id="2" name="Title 1">
            <a:extLst>
              <a:ext uri="{FF2B5EF4-FFF2-40B4-BE49-F238E27FC236}">
                <a16:creationId xmlns:a16="http://schemas.microsoft.com/office/drawing/2014/main" id="{C91EB181-11E7-4D9E-A21E-067958822583}"/>
              </a:ext>
            </a:extLst>
          </p:cNvPr>
          <p:cNvSpPr>
            <a:spLocks noGrp="1"/>
          </p:cNvSpPr>
          <p:nvPr>
            <p:ph type="title"/>
          </p:nvPr>
        </p:nvSpPr>
        <p:spPr>
          <a:xfrm>
            <a:off x="230680" y="1133884"/>
            <a:ext cx="2210611" cy="1038177"/>
          </a:xfrm>
        </p:spPr>
        <p:txBody>
          <a:bodyPr anchor="b">
            <a:normAutofit/>
          </a:bodyPr>
          <a:lstStyle/>
          <a:p>
            <a:pPr algn="ctr"/>
            <a:r>
              <a:rPr lang="en-US" sz="2100" dirty="0"/>
              <a:t>UPDATES</a:t>
            </a:r>
          </a:p>
        </p:txBody>
      </p:sp>
      <p:sp>
        <p:nvSpPr>
          <p:cNvPr id="9" name="Content Placeholder 8"/>
          <p:cNvSpPr>
            <a:spLocks noGrp="1"/>
          </p:cNvSpPr>
          <p:nvPr>
            <p:ph idx="1"/>
          </p:nvPr>
        </p:nvSpPr>
        <p:spPr>
          <a:xfrm>
            <a:off x="230679" y="2172061"/>
            <a:ext cx="2210611" cy="3744264"/>
          </a:xfrm>
        </p:spPr>
        <p:txBody>
          <a:bodyPr anchor="t">
            <a:normAutofit/>
          </a:bodyPr>
          <a:lstStyle/>
          <a:p>
            <a:endParaRPr lang="en-US" sz="1400" dirty="0">
              <a:solidFill>
                <a:schemeClr val="bg1"/>
              </a:solidFill>
            </a:endParaRPr>
          </a:p>
        </p:txBody>
      </p:sp>
    </p:spTree>
    <p:extLst>
      <p:ext uri="{BB962C8B-B14F-4D97-AF65-F5344CB8AC3E}">
        <p14:creationId xmlns:p14="http://schemas.microsoft.com/office/powerpoint/2010/main" val="4942609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8BBBCB-0F3B-4987-B1E3-50FDEC5BE2E4}"/>
              </a:ext>
            </a:extLst>
          </p:cNvPr>
          <p:cNvPicPr>
            <a:picLocks noGrp="1" noChangeAspect="1"/>
          </p:cNvPicPr>
          <p:nvPr>
            <p:ph idx="1"/>
          </p:nvPr>
        </p:nvPicPr>
        <p:blipFill>
          <a:blip r:embed="rId2"/>
          <a:stretch>
            <a:fillRect/>
          </a:stretch>
        </p:blipFill>
        <p:spPr>
          <a:xfrm>
            <a:off x="2891644" y="1268760"/>
            <a:ext cx="3943350" cy="2990850"/>
          </a:xfrm>
          <a:prstGeom prst="rect">
            <a:avLst/>
          </a:prstGeom>
        </p:spPr>
      </p:pic>
      <p:sp>
        <p:nvSpPr>
          <p:cNvPr id="3" name="Title 2">
            <a:extLst>
              <a:ext uri="{FF2B5EF4-FFF2-40B4-BE49-F238E27FC236}">
                <a16:creationId xmlns:a16="http://schemas.microsoft.com/office/drawing/2014/main" id="{0952EBCE-42A0-44B6-9DA1-1B7820209AD7}"/>
              </a:ext>
            </a:extLst>
          </p:cNvPr>
          <p:cNvSpPr>
            <a:spLocks noGrp="1"/>
          </p:cNvSpPr>
          <p:nvPr>
            <p:ph type="title"/>
          </p:nvPr>
        </p:nvSpPr>
        <p:spPr/>
        <p:txBody>
          <a:bodyPr/>
          <a:lstStyle/>
          <a:p>
            <a:r>
              <a:rPr lang="en-US" dirty="0"/>
              <a:t>MSSQ DB</a:t>
            </a:r>
          </a:p>
        </p:txBody>
      </p:sp>
      <p:sp>
        <p:nvSpPr>
          <p:cNvPr id="5" name="Rectangle 4">
            <a:extLst>
              <a:ext uri="{FF2B5EF4-FFF2-40B4-BE49-F238E27FC236}">
                <a16:creationId xmlns:a16="http://schemas.microsoft.com/office/drawing/2014/main" id="{95BBE076-32B2-4F87-90F7-CBD81BFB4B3C}"/>
              </a:ext>
            </a:extLst>
          </p:cNvPr>
          <p:cNvSpPr/>
          <p:nvPr/>
        </p:nvSpPr>
        <p:spPr>
          <a:xfrm>
            <a:off x="2855640" y="754505"/>
            <a:ext cx="4015358" cy="369332"/>
          </a:xfrm>
          <a:prstGeom prst="rect">
            <a:avLst/>
          </a:prstGeom>
        </p:spPr>
        <p:txBody>
          <a:bodyPr wrap="square">
            <a:spAutoFit/>
          </a:bodyPr>
          <a:lstStyle/>
          <a:p>
            <a:r>
              <a:rPr lang="en-US" dirty="0">
                <a:latin typeface="arial" panose="020B0604020202020204" pitchFamily="34" charset="0"/>
              </a:rPr>
              <a:t>SQL Server Management Studio</a:t>
            </a:r>
            <a:endParaRPr lang="en-US" dirty="0"/>
          </a:p>
        </p:txBody>
      </p:sp>
      <p:sp>
        <p:nvSpPr>
          <p:cNvPr id="6" name="Rectangle 5">
            <a:extLst>
              <a:ext uri="{FF2B5EF4-FFF2-40B4-BE49-F238E27FC236}">
                <a16:creationId xmlns:a16="http://schemas.microsoft.com/office/drawing/2014/main" id="{DC6D9D88-C114-4D91-9E84-9039E5C92D74}"/>
              </a:ext>
            </a:extLst>
          </p:cNvPr>
          <p:cNvSpPr/>
          <p:nvPr/>
        </p:nvSpPr>
        <p:spPr>
          <a:xfrm>
            <a:off x="2879028" y="4404533"/>
            <a:ext cx="4104456" cy="1200329"/>
          </a:xfrm>
          <a:prstGeom prst="rect">
            <a:avLst/>
          </a:prstGeom>
        </p:spPr>
        <p:txBody>
          <a:bodyPr wrap="square">
            <a:spAutoFit/>
          </a:bodyPr>
          <a:lstStyle/>
          <a:p>
            <a:r>
              <a:rPr lang="en-US" b="1" dirty="0">
                <a:solidFill>
                  <a:schemeClr val="bg1">
                    <a:lumMod val="95000"/>
                  </a:schemeClr>
                </a:solidFill>
              </a:rPr>
              <a:t>SQL Server 2014 Enterprise Edition</a:t>
            </a:r>
            <a:br>
              <a:rPr lang="en-US" b="1" dirty="0">
                <a:solidFill>
                  <a:schemeClr val="bg1">
                    <a:lumMod val="95000"/>
                  </a:schemeClr>
                </a:solidFill>
              </a:rPr>
            </a:br>
            <a:r>
              <a:rPr lang="en-US" b="1" dirty="0">
                <a:solidFill>
                  <a:schemeClr val="bg1">
                    <a:lumMod val="95000"/>
                  </a:schemeClr>
                </a:solidFill>
              </a:rPr>
              <a:t>27HMJ-GH7P9-X2TTB-WPHQC-RG79R</a:t>
            </a:r>
          </a:p>
          <a:p>
            <a:r>
              <a:rPr lang="en-US" b="1" dirty="0">
                <a:solidFill>
                  <a:schemeClr val="bg1">
                    <a:lumMod val="95000"/>
                  </a:schemeClr>
                </a:solidFill>
              </a:rPr>
              <a:t>SQL Server 2014 Standard Edition        </a:t>
            </a:r>
            <a:br>
              <a:rPr lang="en-US" b="1" dirty="0">
                <a:solidFill>
                  <a:schemeClr val="bg1">
                    <a:lumMod val="95000"/>
                  </a:schemeClr>
                </a:solidFill>
              </a:rPr>
            </a:br>
            <a:r>
              <a:rPr lang="en-US" b="1" dirty="0">
                <a:solidFill>
                  <a:schemeClr val="bg1">
                    <a:lumMod val="95000"/>
                  </a:schemeClr>
                </a:solidFill>
              </a:rPr>
              <a:t>P7FRV-Y6X6Y-Y8C6Q-TB4QR-DMTTK</a:t>
            </a:r>
          </a:p>
        </p:txBody>
      </p:sp>
      <p:pic>
        <p:nvPicPr>
          <p:cNvPr id="7" name="Picture 6">
            <a:extLst>
              <a:ext uri="{FF2B5EF4-FFF2-40B4-BE49-F238E27FC236}">
                <a16:creationId xmlns:a16="http://schemas.microsoft.com/office/drawing/2014/main" id="{A7877C19-A516-4947-A28D-E676461F6F49}"/>
              </a:ext>
            </a:extLst>
          </p:cNvPr>
          <p:cNvPicPr>
            <a:picLocks noChangeAspect="1"/>
          </p:cNvPicPr>
          <p:nvPr/>
        </p:nvPicPr>
        <p:blipFill>
          <a:blip r:embed="rId3"/>
          <a:stretch>
            <a:fillRect/>
          </a:stretch>
        </p:blipFill>
        <p:spPr>
          <a:xfrm>
            <a:off x="7104112" y="836712"/>
            <a:ext cx="3168352" cy="3284268"/>
          </a:xfrm>
          <a:prstGeom prst="rect">
            <a:avLst/>
          </a:prstGeom>
        </p:spPr>
      </p:pic>
      <p:pic>
        <p:nvPicPr>
          <p:cNvPr id="8" name="Picture 7">
            <a:extLst>
              <a:ext uri="{FF2B5EF4-FFF2-40B4-BE49-F238E27FC236}">
                <a16:creationId xmlns:a16="http://schemas.microsoft.com/office/drawing/2014/main" id="{95386316-64F9-4A69-AE85-CAC1F7A2DFCE}"/>
              </a:ext>
            </a:extLst>
          </p:cNvPr>
          <p:cNvPicPr>
            <a:picLocks noChangeAspect="1"/>
          </p:cNvPicPr>
          <p:nvPr/>
        </p:nvPicPr>
        <p:blipFill>
          <a:blip r:embed="rId4"/>
          <a:stretch>
            <a:fillRect/>
          </a:stretch>
        </p:blipFill>
        <p:spPr>
          <a:xfrm>
            <a:off x="8511571" y="2622862"/>
            <a:ext cx="3096344" cy="3398426"/>
          </a:xfrm>
          <a:prstGeom prst="rect">
            <a:avLst/>
          </a:prstGeom>
        </p:spPr>
      </p:pic>
    </p:spTree>
    <p:extLst>
      <p:ext uri="{BB962C8B-B14F-4D97-AF65-F5344CB8AC3E}">
        <p14:creationId xmlns:p14="http://schemas.microsoft.com/office/powerpoint/2010/main" val="19758124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A24DE2-C0F1-4737-B9AF-30BE0DB474F9}"/>
              </a:ext>
            </a:extLst>
          </p:cNvPr>
          <p:cNvPicPr>
            <a:picLocks noGrp="1" noChangeAspect="1"/>
          </p:cNvPicPr>
          <p:nvPr>
            <p:ph idx="1"/>
          </p:nvPr>
        </p:nvPicPr>
        <p:blipFill>
          <a:blip r:embed="rId2"/>
          <a:stretch>
            <a:fillRect/>
          </a:stretch>
        </p:blipFill>
        <p:spPr>
          <a:xfrm>
            <a:off x="2711625" y="764704"/>
            <a:ext cx="4742918" cy="4824536"/>
          </a:xfrm>
          <a:prstGeom prst="rect">
            <a:avLst/>
          </a:prstGeom>
        </p:spPr>
      </p:pic>
      <p:sp>
        <p:nvSpPr>
          <p:cNvPr id="3" name="Title 2">
            <a:extLst>
              <a:ext uri="{FF2B5EF4-FFF2-40B4-BE49-F238E27FC236}">
                <a16:creationId xmlns:a16="http://schemas.microsoft.com/office/drawing/2014/main" id="{FE03B9AA-5F44-474B-9AD1-150210E99DF4}"/>
              </a:ext>
            </a:extLst>
          </p:cNvPr>
          <p:cNvSpPr>
            <a:spLocks noGrp="1"/>
          </p:cNvSpPr>
          <p:nvPr>
            <p:ph type="title"/>
          </p:nvPr>
        </p:nvSpPr>
        <p:spPr>
          <a:xfrm>
            <a:off x="0" y="1123837"/>
            <a:ext cx="2639615" cy="4601183"/>
          </a:xfrm>
        </p:spPr>
        <p:txBody>
          <a:bodyPr>
            <a:normAutofit/>
          </a:bodyPr>
          <a:lstStyle/>
          <a:p>
            <a:r>
              <a:rPr lang="en-US" sz="3200" dirty="0"/>
              <a:t>_</a:t>
            </a:r>
            <a:r>
              <a:rPr lang="en-US" sz="3200" dirty="0" err="1"/>
              <a:t>Layout_Blank</a:t>
            </a:r>
            <a:endParaRPr lang="en-US" sz="3200" dirty="0"/>
          </a:p>
        </p:txBody>
      </p:sp>
      <p:pic>
        <p:nvPicPr>
          <p:cNvPr id="5" name="Picture 4">
            <a:extLst>
              <a:ext uri="{FF2B5EF4-FFF2-40B4-BE49-F238E27FC236}">
                <a16:creationId xmlns:a16="http://schemas.microsoft.com/office/drawing/2014/main" id="{B8BFF525-A7B4-4372-AD42-B6AADC8A0D7F}"/>
              </a:ext>
            </a:extLst>
          </p:cNvPr>
          <p:cNvPicPr>
            <a:picLocks noChangeAspect="1"/>
          </p:cNvPicPr>
          <p:nvPr/>
        </p:nvPicPr>
        <p:blipFill>
          <a:blip r:embed="rId3"/>
          <a:stretch>
            <a:fillRect/>
          </a:stretch>
        </p:blipFill>
        <p:spPr>
          <a:xfrm>
            <a:off x="7526553" y="764704"/>
            <a:ext cx="4162425" cy="3028950"/>
          </a:xfrm>
          <a:prstGeom prst="rect">
            <a:avLst/>
          </a:prstGeom>
        </p:spPr>
      </p:pic>
      <p:sp>
        <p:nvSpPr>
          <p:cNvPr id="6" name="Rectangle 5">
            <a:extLst>
              <a:ext uri="{FF2B5EF4-FFF2-40B4-BE49-F238E27FC236}">
                <a16:creationId xmlns:a16="http://schemas.microsoft.com/office/drawing/2014/main" id="{170742F8-9DD8-4F44-9D6B-948902BF34D8}"/>
              </a:ext>
            </a:extLst>
          </p:cNvPr>
          <p:cNvSpPr/>
          <p:nvPr/>
        </p:nvSpPr>
        <p:spPr>
          <a:xfrm>
            <a:off x="7454543" y="4149080"/>
            <a:ext cx="4511824" cy="1323439"/>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Layout = </a:t>
            </a:r>
            <a:r>
              <a:rPr lang="en-US" sz="1600" dirty="0">
                <a:solidFill>
                  <a:srgbClr val="A31515"/>
                </a:solidFill>
                <a:latin typeface="Consolas" panose="020B0609020204030204" pitchFamily="49" charset="0"/>
              </a:rPr>
              <a:t>"~/Views/Shared/_</a:t>
            </a:r>
            <a:r>
              <a:rPr lang="en-US" sz="1600" dirty="0" err="1">
                <a:solidFill>
                  <a:srgbClr val="A31515"/>
                </a:solidFill>
                <a:latin typeface="Consolas" panose="020B0609020204030204" pitchFamily="49" charset="0"/>
              </a:rPr>
              <a:t>Layout_Blank.cshtml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ViewBag.Title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"Login"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062026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599821-C32C-4FEE-8FDD-F0DD01939A7D}"/>
              </a:ext>
            </a:extLst>
          </p:cNvPr>
          <p:cNvPicPr>
            <a:picLocks noGrp="1" noChangeAspect="1"/>
          </p:cNvPicPr>
          <p:nvPr>
            <p:ph idx="1"/>
          </p:nvPr>
        </p:nvPicPr>
        <p:blipFill>
          <a:blip r:embed="rId2"/>
          <a:stretch>
            <a:fillRect/>
          </a:stretch>
        </p:blipFill>
        <p:spPr>
          <a:xfrm>
            <a:off x="3431704" y="764704"/>
            <a:ext cx="8218267" cy="5252913"/>
          </a:xfrm>
          <a:prstGeom prst="rect">
            <a:avLst/>
          </a:prstGeom>
        </p:spPr>
      </p:pic>
      <p:sp>
        <p:nvSpPr>
          <p:cNvPr id="3" name="Title 2">
            <a:extLst>
              <a:ext uri="{FF2B5EF4-FFF2-40B4-BE49-F238E27FC236}">
                <a16:creationId xmlns:a16="http://schemas.microsoft.com/office/drawing/2014/main" id="{A7FB18B9-15AB-42DB-A8F7-08252A0B6043}"/>
              </a:ext>
            </a:extLst>
          </p:cNvPr>
          <p:cNvSpPr>
            <a:spLocks noGrp="1"/>
          </p:cNvSpPr>
          <p:nvPr>
            <p:ph type="title"/>
          </p:nvPr>
        </p:nvSpPr>
        <p:spPr/>
        <p:txBody>
          <a:bodyPr/>
          <a:lstStyle/>
          <a:p>
            <a:pPr algn="ctr"/>
            <a:r>
              <a:rPr lang="en-US" dirty="0"/>
              <a:t>LOGIN</a:t>
            </a:r>
          </a:p>
        </p:txBody>
      </p:sp>
    </p:spTree>
    <p:extLst>
      <p:ext uri="{BB962C8B-B14F-4D97-AF65-F5344CB8AC3E}">
        <p14:creationId xmlns:p14="http://schemas.microsoft.com/office/powerpoint/2010/main" val="25215970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6FD954-233D-4C7C-8B1B-BE61D4E2BFF2}"/>
              </a:ext>
            </a:extLst>
          </p:cNvPr>
          <p:cNvPicPr>
            <a:picLocks noGrp="1" noChangeAspect="1"/>
          </p:cNvPicPr>
          <p:nvPr>
            <p:ph idx="1"/>
          </p:nvPr>
        </p:nvPicPr>
        <p:blipFill>
          <a:blip r:embed="rId2"/>
          <a:stretch>
            <a:fillRect/>
          </a:stretch>
        </p:blipFill>
        <p:spPr>
          <a:xfrm>
            <a:off x="0" y="118512"/>
            <a:ext cx="6600056" cy="6620975"/>
          </a:xfrm>
          <a:prstGeom prst="rect">
            <a:avLst/>
          </a:prstGeom>
        </p:spPr>
      </p:pic>
      <p:pic>
        <p:nvPicPr>
          <p:cNvPr id="5" name="Picture 4">
            <a:extLst>
              <a:ext uri="{FF2B5EF4-FFF2-40B4-BE49-F238E27FC236}">
                <a16:creationId xmlns:a16="http://schemas.microsoft.com/office/drawing/2014/main" id="{BF25BB3D-7982-4433-A981-F42A0DB4FD16}"/>
              </a:ext>
            </a:extLst>
          </p:cNvPr>
          <p:cNvPicPr>
            <a:picLocks noChangeAspect="1"/>
          </p:cNvPicPr>
          <p:nvPr/>
        </p:nvPicPr>
        <p:blipFill>
          <a:blip r:embed="rId3"/>
          <a:stretch>
            <a:fillRect/>
          </a:stretch>
        </p:blipFill>
        <p:spPr>
          <a:xfrm>
            <a:off x="6615121" y="764704"/>
            <a:ext cx="5191691" cy="5328592"/>
          </a:xfrm>
          <a:prstGeom prst="rect">
            <a:avLst/>
          </a:prstGeom>
        </p:spPr>
      </p:pic>
    </p:spTree>
    <p:extLst>
      <p:ext uri="{BB962C8B-B14F-4D97-AF65-F5344CB8AC3E}">
        <p14:creationId xmlns:p14="http://schemas.microsoft.com/office/powerpoint/2010/main" val="15352107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D807CF-8546-4671-90A4-7670F7305CA5}"/>
              </a:ext>
            </a:extLst>
          </p:cNvPr>
          <p:cNvPicPr>
            <a:picLocks noGrp="1" noChangeAspect="1"/>
          </p:cNvPicPr>
          <p:nvPr>
            <p:ph idx="1"/>
          </p:nvPr>
        </p:nvPicPr>
        <p:blipFill>
          <a:blip r:embed="rId2"/>
          <a:stretch>
            <a:fillRect/>
          </a:stretch>
        </p:blipFill>
        <p:spPr>
          <a:xfrm>
            <a:off x="2711624" y="764704"/>
            <a:ext cx="9073008" cy="2214744"/>
          </a:xfrm>
          <a:prstGeom prst="rect">
            <a:avLst/>
          </a:prstGeom>
        </p:spPr>
      </p:pic>
      <p:sp>
        <p:nvSpPr>
          <p:cNvPr id="3" name="Title 2">
            <a:extLst>
              <a:ext uri="{FF2B5EF4-FFF2-40B4-BE49-F238E27FC236}">
                <a16:creationId xmlns:a16="http://schemas.microsoft.com/office/drawing/2014/main" id="{9FA69C96-7513-4486-8335-16A57165680C}"/>
              </a:ext>
            </a:extLst>
          </p:cNvPr>
          <p:cNvSpPr>
            <a:spLocks noGrp="1"/>
          </p:cNvSpPr>
          <p:nvPr>
            <p:ph type="title"/>
          </p:nvPr>
        </p:nvSpPr>
        <p:spPr/>
        <p:txBody>
          <a:bodyPr/>
          <a:lstStyle/>
          <a:p>
            <a:pPr algn="ctr"/>
            <a:r>
              <a:rPr lang="en-US" dirty="0"/>
              <a:t>LOGIN</a:t>
            </a:r>
          </a:p>
        </p:txBody>
      </p:sp>
      <p:pic>
        <p:nvPicPr>
          <p:cNvPr id="5" name="Picture 4">
            <a:extLst>
              <a:ext uri="{FF2B5EF4-FFF2-40B4-BE49-F238E27FC236}">
                <a16:creationId xmlns:a16="http://schemas.microsoft.com/office/drawing/2014/main" id="{C6CA1A85-0324-469D-BBCE-99080B370324}"/>
              </a:ext>
            </a:extLst>
          </p:cNvPr>
          <p:cNvPicPr>
            <a:picLocks noChangeAspect="1"/>
          </p:cNvPicPr>
          <p:nvPr/>
        </p:nvPicPr>
        <p:blipFill>
          <a:blip r:embed="rId3"/>
          <a:stretch>
            <a:fillRect/>
          </a:stretch>
        </p:blipFill>
        <p:spPr>
          <a:xfrm>
            <a:off x="2711625" y="3068960"/>
            <a:ext cx="9073008" cy="1665781"/>
          </a:xfrm>
          <a:prstGeom prst="rect">
            <a:avLst/>
          </a:prstGeom>
        </p:spPr>
      </p:pic>
    </p:spTree>
    <p:extLst>
      <p:ext uri="{BB962C8B-B14F-4D97-AF65-F5344CB8AC3E}">
        <p14:creationId xmlns:p14="http://schemas.microsoft.com/office/powerpoint/2010/main" val="3547873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C9856C-B2F3-446C-B9F6-F6358F9B578F}"/>
              </a:ext>
            </a:extLst>
          </p:cNvPr>
          <p:cNvPicPr>
            <a:picLocks noGrp="1" noChangeAspect="1"/>
          </p:cNvPicPr>
          <p:nvPr>
            <p:ph idx="1"/>
          </p:nvPr>
        </p:nvPicPr>
        <p:blipFill>
          <a:blip r:embed="rId2"/>
          <a:stretch>
            <a:fillRect/>
          </a:stretch>
        </p:blipFill>
        <p:spPr>
          <a:xfrm>
            <a:off x="2711624" y="764704"/>
            <a:ext cx="2741090" cy="3600400"/>
          </a:xfrm>
          <a:prstGeom prst="rect">
            <a:avLst/>
          </a:prstGeom>
        </p:spPr>
      </p:pic>
      <p:sp>
        <p:nvSpPr>
          <p:cNvPr id="3" name="Title 2">
            <a:extLst>
              <a:ext uri="{FF2B5EF4-FFF2-40B4-BE49-F238E27FC236}">
                <a16:creationId xmlns:a16="http://schemas.microsoft.com/office/drawing/2014/main" id="{7ABC7A00-0EA2-4DDB-B90C-C38C2D114887}"/>
              </a:ext>
            </a:extLst>
          </p:cNvPr>
          <p:cNvSpPr>
            <a:spLocks noGrp="1"/>
          </p:cNvSpPr>
          <p:nvPr>
            <p:ph type="title"/>
          </p:nvPr>
        </p:nvSpPr>
        <p:spPr/>
        <p:txBody>
          <a:bodyPr/>
          <a:lstStyle/>
          <a:p>
            <a:pPr algn="ctr"/>
            <a:r>
              <a:rPr lang="en-US" dirty="0"/>
              <a:t>EF DB</a:t>
            </a:r>
          </a:p>
        </p:txBody>
      </p:sp>
      <p:pic>
        <p:nvPicPr>
          <p:cNvPr id="5" name="Picture 4">
            <a:extLst>
              <a:ext uri="{FF2B5EF4-FFF2-40B4-BE49-F238E27FC236}">
                <a16:creationId xmlns:a16="http://schemas.microsoft.com/office/drawing/2014/main" id="{015D2B7F-4BEF-48E2-B0DC-D8C5E7A7DF3B}"/>
              </a:ext>
            </a:extLst>
          </p:cNvPr>
          <p:cNvPicPr>
            <a:picLocks noChangeAspect="1"/>
          </p:cNvPicPr>
          <p:nvPr/>
        </p:nvPicPr>
        <p:blipFill>
          <a:blip r:embed="rId3"/>
          <a:stretch>
            <a:fillRect/>
          </a:stretch>
        </p:blipFill>
        <p:spPr>
          <a:xfrm>
            <a:off x="4367808" y="2996952"/>
            <a:ext cx="7324725" cy="2438400"/>
          </a:xfrm>
          <a:prstGeom prst="rect">
            <a:avLst/>
          </a:prstGeom>
        </p:spPr>
      </p:pic>
    </p:spTree>
    <p:extLst>
      <p:ext uri="{BB962C8B-B14F-4D97-AF65-F5344CB8AC3E}">
        <p14:creationId xmlns:p14="http://schemas.microsoft.com/office/powerpoint/2010/main" val="1933482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DB2145-4B49-499D-B8A6-F0D3F01BA829}"/>
              </a:ext>
            </a:extLst>
          </p:cNvPr>
          <p:cNvPicPr>
            <a:picLocks noGrp="1" noChangeAspect="1"/>
          </p:cNvPicPr>
          <p:nvPr>
            <p:ph idx="1"/>
          </p:nvPr>
        </p:nvPicPr>
        <p:blipFill>
          <a:blip r:embed="rId2"/>
          <a:stretch>
            <a:fillRect/>
          </a:stretch>
        </p:blipFill>
        <p:spPr>
          <a:xfrm>
            <a:off x="2711624" y="764704"/>
            <a:ext cx="8938333" cy="2088232"/>
          </a:xfrm>
          <a:prstGeom prst="rect">
            <a:avLst/>
          </a:prstGeom>
        </p:spPr>
      </p:pic>
      <p:sp>
        <p:nvSpPr>
          <p:cNvPr id="3" name="Title 2">
            <a:extLst>
              <a:ext uri="{FF2B5EF4-FFF2-40B4-BE49-F238E27FC236}">
                <a16:creationId xmlns:a16="http://schemas.microsoft.com/office/drawing/2014/main" id="{4C630272-3735-4719-85CA-533B533A7C22}"/>
              </a:ext>
            </a:extLst>
          </p:cNvPr>
          <p:cNvSpPr>
            <a:spLocks noGrp="1"/>
          </p:cNvSpPr>
          <p:nvPr>
            <p:ph type="title"/>
          </p:nvPr>
        </p:nvSpPr>
        <p:spPr>
          <a:xfrm>
            <a:off x="252919" y="1123837"/>
            <a:ext cx="2314689" cy="4601183"/>
          </a:xfrm>
        </p:spPr>
        <p:txBody>
          <a:bodyPr/>
          <a:lstStyle/>
          <a:p>
            <a:r>
              <a:rPr lang="en-US" dirty="0"/>
              <a:t>EF FUNCTION</a:t>
            </a:r>
          </a:p>
        </p:txBody>
      </p:sp>
      <p:sp>
        <p:nvSpPr>
          <p:cNvPr id="5" name="Rectangle 4">
            <a:extLst>
              <a:ext uri="{FF2B5EF4-FFF2-40B4-BE49-F238E27FC236}">
                <a16:creationId xmlns:a16="http://schemas.microsoft.com/office/drawing/2014/main" id="{36D7B740-94C1-414E-9161-F64ADF9D24D1}"/>
              </a:ext>
            </a:extLst>
          </p:cNvPr>
          <p:cNvSpPr/>
          <p:nvPr/>
        </p:nvSpPr>
        <p:spPr>
          <a:xfrm>
            <a:off x="2711624" y="3068960"/>
            <a:ext cx="8304584" cy="1200329"/>
          </a:xfrm>
          <a:prstGeom prst="rect">
            <a:avLst/>
          </a:prstGeom>
        </p:spPr>
        <p:txBody>
          <a:bodyPr wrap="square">
            <a:spAutoFit/>
          </a:bodyPr>
          <a:lstStyle/>
          <a:p>
            <a:r>
              <a:rPr lang="en-US" dirty="0">
                <a:hlinkClick r:id="rId3"/>
              </a:rPr>
              <a:t>http://www.entityframeworktutorial.net/entityframework6/introduction.aspx</a:t>
            </a:r>
            <a:endParaRPr lang="en-US" dirty="0"/>
          </a:p>
          <a:p>
            <a:r>
              <a:rPr lang="en-US" dirty="0">
                <a:hlinkClick r:id="rId4"/>
              </a:rPr>
              <a:t>http://www.entityframeworktutorial.net/querying-entity-graph-in-entity-framework.aspx</a:t>
            </a:r>
            <a:endParaRPr lang="en-US" dirty="0"/>
          </a:p>
          <a:p>
            <a:endParaRPr lang="en-US" dirty="0"/>
          </a:p>
        </p:txBody>
      </p:sp>
    </p:spTree>
    <p:extLst>
      <p:ext uri="{BB962C8B-B14F-4D97-AF65-F5344CB8AC3E}">
        <p14:creationId xmlns:p14="http://schemas.microsoft.com/office/powerpoint/2010/main" val="4739790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2EAFDF-5260-4B82-81E7-098CEA043107}"/>
              </a:ext>
            </a:extLst>
          </p:cNvPr>
          <p:cNvSpPr>
            <a:spLocks noGrp="1"/>
          </p:cNvSpPr>
          <p:nvPr>
            <p:ph type="ctrTitle"/>
          </p:nvPr>
        </p:nvSpPr>
        <p:spPr/>
        <p:txBody>
          <a:bodyPr/>
          <a:lstStyle/>
          <a:p>
            <a:r>
              <a:rPr lang="en-US" dirty="0"/>
              <a:t>Object Auto Mapping</a:t>
            </a:r>
          </a:p>
        </p:txBody>
      </p:sp>
      <p:sp>
        <p:nvSpPr>
          <p:cNvPr id="5" name="Subtitle 4">
            <a:extLst>
              <a:ext uri="{FF2B5EF4-FFF2-40B4-BE49-F238E27FC236}">
                <a16:creationId xmlns:a16="http://schemas.microsoft.com/office/drawing/2014/main" id="{C7DADC09-E6C0-4529-BF55-18E746E26D72}"/>
              </a:ext>
            </a:extLst>
          </p:cNvPr>
          <p:cNvSpPr>
            <a:spLocks noGrp="1"/>
          </p:cNvSpPr>
          <p:nvPr>
            <p:ph type="subTitle" idx="1"/>
          </p:nvPr>
        </p:nvSpPr>
        <p:spPr/>
        <p:txBody>
          <a:bodyPr/>
          <a:lstStyle/>
          <a:p>
            <a:r>
              <a:rPr lang="en-US" dirty="0" err="1"/>
              <a:t>AutoMapper</a:t>
            </a:r>
            <a:endParaRPr lang="en-US" dirty="0"/>
          </a:p>
        </p:txBody>
      </p:sp>
    </p:spTree>
    <p:extLst>
      <p:ext uri="{BB962C8B-B14F-4D97-AF65-F5344CB8AC3E}">
        <p14:creationId xmlns:p14="http://schemas.microsoft.com/office/powerpoint/2010/main" val="1940912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CAFF9-15EE-4872-939A-BE94C0EED991}"/>
              </a:ext>
            </a:extLst>
          </p:cNvPr>
          <p:cNvSpPr>
            <a:spLocks noGrp="1"/>
          </p:cNvSpPr>
          <p:nvPr>
            <p:ph idx="1"/>
          </p:nvPr>
        </p:nvSpPr>
        <p:spPr>
          <a:xfrm>
            <a:off x="3575720" y="3204620"/>
            <a:ext cx="8136904" cy="2780127"/>
          </a:xfrm>
        </p:spPr>
        <p:txBody>
          <a:bodyPr/>
          <a:lstStyle/>
          <a:p>
            <a:pPr marL="0" indent="0" algn="just">
              <a:buNone/>
            </a:pPr>
            <a:r>
              <a:rPr lang="en-US" b="1" dirty="0" err="1"/>
              <a:t>AutoMapper</a:t>
            </a:r>
            <a:r>
              <a:rPr lang="en-US" b="1" dirty="0"/>
              <a:t> </a:t>
            </a:r>
            <a:r>
              <a:rPr lang="en-US" dirty="0"/>
              <a:t>is an object-object mapper. Object-object mapping works by transforming an input object of one type into an output object of a different type. What makes </a:t>
            </a:r>
            <a:r>
              <a:rPr lang="en-US" dirty="0" err="1"/>
              <a:t>AutoMapper</a:t>
            </a:r>
            <a:r>
              <a:rPr lang="en-US" dirty="0"/>
              <a:t> interesting is that it provides some interesting conventions to take the dirty work out of figuring out how to map type A to type B. As long as type B follows </a:t>
            </a:r>
            <a:r>
              <a:rPr lang="en-US" dirty="0" err="1"/>
              <a:t>AutoMapper's</a:t>
            </a:r>
            <a:r>
              <a:rPr lang="en-US" dirty="0"/>
              <a:t> established convention, almost zero configuration is needed to map two types.</a:t>
            </a:r>
          </a:p>
        </p:txBody>
      </p:sp>
      <p:sp>
        <p:nvSpPr>
          <p:cNvPr id="3" name="Title 2">
            <a:extLst>
              <a:ext uri="{FF2B5EF4-FFF2-40B4-BE49-F238E27FC236}">
                <a16:creationId xmlns:a16="http://schemas.microsoft.com/office/drawing/2014/main" id="{BC29BFA9-FCBA-4E13-9E07-83B15D5FCF62}"/>
              </a:ext>
            </a:extLst>
          </p:cNvPr>
          <p:cNvSpPr>
            <a:spLocks noGrp="1"/>
          </p:cNvSpPr>
          <p:nvPr>
            <p:ph type="title"/>
          </p:nvPr>
        </p:nvSpPr>
        <p:spPr>
          <a:xfrm>
            <a:off x="1" y="1123837"/>
            <a:ext cx="2639616" cy="4601183"/>
          </a:xfrm>
        </p:spPr>
        <p:txBody>
          <a:bodyPr/>
          <a:lstStyle/>
          <a:p>
            <a:pPr algn="ctr"/>
            <a:r>
              <a:rPr lang="en-US" sz="3200" b="1" dirty="0"/>
              <a:t>What is </a:t>
            </a:r>
            <a:r>
              <a:rPr lang="en-US" sz="3200" b="1" dirty="0" err="1"/>
              <a:t>AutoMapper</a:t>
            </a:r>
            <a:r>
              <a:rPr lang="en-US" sz="3200" b="1" dirty="0"/>
              <a:t>?</a:t>
            </a:r>
            <a:br>
              <a:rPr lang="en-US" b="1" dirty="0"/>
            </a:br>
            <a:endParaRPr lang="en-US" dirty="0"/>
          </a:p>
        </p:txBody>
      </p:sp>
      <p:pic>
        <p:nvPicPr>
          <p:cNvPr id="1026" name="Picture 2" descr="https://i0.wp.com/keyholesoftware.com/wp-content/uploads/AutoMapper.png?fit=700%2C400&amp;ssl=1">
            <a:extLst>
              <a:ext uri="{FF2B5EF4-FFF2-40B4-BE49-F238E27FC236}">
                <a16:creationId xmlns:a16="http://schemas.microsoft.com/office/drawing/2014/main" id="{4B577A40-BAD0-491B-9D23-D4C06BC73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764703"/>
            <a:ext cx="7992888" cy="243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51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60395B-17B5-4F37-A824-F6ECA3C2D9E2}"/>
              </a:ext>
            </a:extLst>
          </p:cNvPr>
          <p:cNvSpPr>
            <a:spLocks noGrp="1"/>
          </p:cNvSpPr>
          <p:nvPr>
            <p:ph idx="1"/>
          </p:nvPr>
        </p:nvSpPr>
        <p:spPr/>
        <p:txBody>
          <a:bodyPr/>
          <a:lstStyle/>
          <a:p>
            <a:pPr marL="0" indent="0" algn="just">
              <a:buNone/>
            </a:pPr>
            <a:r>
              <a:rPr lang="en-US" dirty="0"/>
              <a:t>Mapping code is boring. Testing mapping code is even more boring. </a:t>
            </a:r>
            <a:r>
              <a:rPr lang="en-US" b="1" dirty="0" err="1"/>
              <a:t>AutoMapper</a:t>
            </a:r>
            <a:r>
              <a:rPr lang="en-US" dirty="0"/>
              <a:t> provides simple configuration of types, as well as simple testing of mappings. The real question may be "why use object-object mapping?" Mapping can occur in many places in an application, but mostly in the boundaries between layers, such as between the UI/Domain layers, or Service/Domain layers. Concerns of one layer often conflict with concerns in another, so object-object mapping leads to segregated models, where concerns for each layer can affect only types in that layer.</a:t>
            </a:r>
          </a:p>
        </p:txBody>
      </p:sp>
      <p:sp>
        <p:nvSpPr>
          <p:cNvPr id="3" name="Title 2">
            <a:extLst>
              <a:ext uri="{FF2B5EF4-FFF2-40B4-BE49-F238E27FC236}">
                <a16:creationId xmlns:a16="http://schemas.microsoft.com/office/drawing/2014/main" id="{A3FA7D96-0125-453F-AB32-8E53BC108D17}"/>
              </a:ext>
            </a:extLst>
          </p:cNvPr>
          <p:cNvSpPr>
            <a:spLocks noGrp="1"/>
          </p:cNvSpPr>
          <p:nvPr>
            <p:ph type="title"/>
          </p:nvPr>
        </p:nvSpPr>
        <p:spPr>
          <a:xfrm>
            <a:off x="0" y="1123837"/>
            <a:ext cx="2639615" cy="4601183"/>
          </a:xfrm>
        </p:spPr>
        <p:txBody>
          <a:bodyPr/>
          <a:lstStyle/>
          <a:p>
            <a:pPr algn="ctr"/>
            <a:r>
              <a:rPr lang="en-US" sz="3200" b="1" dirty="0"/>
              <a:t>Why use </a:t>
            </a:r>
            <a:r>
              <a:rPr lang="en-US" sz="3200" b="1" dirty="0" err="1"/>
              <a:t>AutoMapper</a:t>
            </a:r>
            <a:r>
              <a:rPr lang="en-US" sz="3200" b="1" dirty="0"/>
              <a:t>?</a:t>
            </a:r>
            <a:br>
              <a:rPr lang="en-US" b="1" dirty="0"/>
            </a:br>
            <a:endParaRPr lang="en-US" dirty="0"/>
          </a:p>
        </p:txBody>
      </p:sp>
    </p:spTree>
    <p:extLst>
      <p:ext uri="{BB962C8B-B14F-4D97-AF65-F5344CB8AC3E}">
        <p14:creationId xmlns:p14="http://schemas.microsoft.com/office/powerpoint/2010/main" val="1604753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DA7E88-9BD7-4B4D-BD17-5C3458D47A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Frame</Template>
  <TotalTime>0</TotalTime>
  <Words>3459</Words>
  <Application>Microsoft Office PowerPoint</Application>
  <PresentationFormat>Widescreen</PresentationFormat>
  <Paragraphs>376</Paragraphs>
  <Slides>134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134</vt:i4>
      </vt:variant>
    </vt:vector>
  </HeadingPairs>
  <TitlesOfParts>
    <vt:vector size="146" baseType="lpstr">
      <vt:lpstr>Arial</vt:lpstr>
      <vt:lpstr>Arial</vt:lpstr>
      <vt:lpstr>Calibri</vt:lpstr>
      <vt:lpstr>Consolas</vt:lpstr>
      <vt:lpstr>Corbel</vt:lpstr>
      <vt:lpstr>inherit</vt:lpstr>
      <vt:lpstr>Segoe UI</vt:lpstr>
      <vt:lpstr>Segoe UI Semibold</vt:lpstr>
      <vt:lpstr>segoe-ui_normal</vt:lpstr>
      <vt:lpstr>Verdana</vt:lpstr>
      <vt:lpstr>Wingdings 2</vt:lpstr>
      <vt:lpstr>Frame</vt:lpstr>
      <vt:lpstr>TEHNOLOGII WEB</vt:lpstr>
      <vt:lpstr>GETTING STARTED</vt:lpstr>
      <vt:lpstr>Introduction</vt:lpstr>
      <vt:lpstr>SOLUTION SETUP</vt:lpstr>
      <vt:lpstr>ADD PROJECT  TO SOLUTION</vt:lpstr>
      <vt:lpstr>WEB  PROJECT</vt:lpstr>
      <vt:lpstr>PROJECT TEMPLATES</vt:lpstr>
      <vt:lpstr>PROJECT  TREE</vt:lpstr>
      <vt:lpstr>UPDATES</vt:lpstr>
      <vt:lpstr>APP ROUTE</vt:lpstr>
      <vt:lpstr>APP ROUTE</vt:lpstr>
      <vt:lpstr>ADD CONTROLLER</vt:lpstr>
      <vt:lpstr>ADD CONTROLLER</vt:lpstr>
      <vt:lpstr>ADD CONTROLLER</vt:lpstr>
      <vt:lpstr>EDITING VIEW</vt:lpstr>
      <vt:lpstr>PowerPoint Presentation</vt:lpstr>
      <vt:lpstr>REFS</vt:lpstr>
      <vt:lpstr>BOOTSTRAP</vt:lpstr>
      <vt:lpstr>LUNA ADMIN THEME v1.3</vt:lpstr>
      <vt:lpstr>ABOUT</vt:lpstr>
      <vt:lpstr>REFS</vt:lpstr>
      <vt:lpstr>PowerPoint Presentation</vt:lpstr>
      <vt:lpstr>PowerPoint Presentation</vt:lpstr>
      <vt:lpstr>CONFIG</vt:lpstr>
      <vt:lpstr>BUNDLE</vt:lpstr>
      <vt:lpstr>BUNDLE Config</vt:lpstr>
      <vt:lpstr>PowerPoint Presentation</vt:lpstr>
      <vt:lpstr>ADAPT TEMPLATE</vt:lpstr>
      <vt:lpstr>PowerPoint Presentation</vt:lpstr>
      <vt:lpstr>CONFIG LAYOUT</vt:lpstr>
      <vt:lpstr>PowerPoint Presentation</vt:lpstr>
      <vt:lpstr>_Header</vt:lpstr>
      <vt:lpstr>_Navigation</vt:lpstr>
      <vt:lpstr>FINAL</vt:lpstr>
      <vt:lpstr>PowerPoint Presentation</vt:lpstr>
      <vt:lpstr>MODEL – VIEW – CONTROLLER (MVC)</vt:lpstr>
      <vt:lpstr>MVC</vt:lpstr>
      <vt:lpstr>MVC  Passive Model</vt:lpstr>
      <vt:lpstr>MVC  Active Model</vt:lpstr>
      <vt:lpstr>IMPLEMENTING</vt:lpstr>
      <vt:lpstr>IMPLEMENTING</vt:lpstr>
      <vt:lpstr>IMPLEMENTING</vt:lpstr>
      <vt:lpstr>SHOW DATA?</vt:lpstr>
      <vt:lpstr> what @ ?</vt:lpstr>
      <vt:lpstr>"special" ASP.NET tags</vt:lpstr>
      <vt:lpstr>Username?</vt:lpstr>
      <vt:lpstr>_Header</vt:lpstr>
      <vt:lpstr>PowerPoint Presentation</vt:lpstr>
      <vt:lpstr>Post Data  &lt; &gt; Controller</vt:lpstr>
      <vt:lpstr>IMPLEMENT ACTION</vt:lpstr>
      <vt:lpstr>VIEW</vt:lpstr>
      <vt:lpstr>HTML – is BeginForm here?</vt:lpstr>
      <vt:lpstr>Controller</vt:lpstr>
      <vt:lpstr>REDIRECT</vt:lpstr>
      <vt:lpstr>CONTROLLER</vt:lpstr>
      <vt:lpstr>VIEW</vt:lpstr>
      <vt:lpstr>HACK? O_o</vt:lpstr>
      <vt:lpstr>Say QueryString again!</vt:lpstr>
      <vt:lpstr>AJAX</vt:lpstr>
      <vt:lpstr>JavaScript</vt:lpstr>
      <vt:lpstr>A Data Model &amp; Business Layer</vt:lpstr>
      <vt:lpstr>Introduction </vt:lpstr>
      <vt:lpstr>Domain and Model Objects</vt:lpstr>
      <vt:lpstr>State Management </vt:lpstr>
      <vt:lpstr>Implementing </vt:lpstr>
      <vt:lpstr>STEP #1 to …</vt:lpstr>
      <vt:lpstr>PowerPoint Presentation</vt:lpstr>
      <vt:lpstr>REFERENCES</vt:lpstr>
      <vt:lpstr>PowerPoint Presentation</vt:lpstr>
      <vt:lpstr>PowerPoint Presentation</vt:lpstr>
      <vt:lpstr>BL Layer</vt:lpstr>
      <vt:lpstr>BL Layer</vt:lpstr>
      <vt:lpstr>DOMAIN</vt:lpstr>
      <vt:lpstr>ULoginData</vt:lpstr>
      <vt:lpstr>CALL &gt; BL</vt:lpstr>
      <vt:lpstr>PROCESS -  BL</vt:lpstr>
      <vt:lpstr>Entity Framework</vt:lpstr>
      <vt:lpstr>EF Basic</vt:lpstr>
      <vt:lpstr>EF Feature</vt:lpstr>
      <vt:lpstr>Basic Workflow in EF</vt:lpstr>
      <vt:lpstr>EF SetUp</vt:lpstr>
      <vt:lpstr>EF CONTEXT</vt:lpstr>
      <vt:lpstr>EF MODEL</vt:lpstr>
      <vt:lpstr>EF MODEL</vt:lpstr>
      <vt:lpstr>EF MODEL</vt:lpstr>
      <vt:lpstr>EF CONTEXT</vt:lpstr>
      <vt:lpstr>WEB. CONFIG</vt:lpstr>
      <vt:lpstr>WEB. CONFIG</vt:lpstr>
      <vt:lpstr>MSSQ DB</vt:lpstr>
      <vt:lpstr>MSSQ DB</vt:lpstr>
      <vt:lpstr>_Layout_Blank</vt:lpstr>
      <vt:lpstr>LOGIN</vt:lpstr>
      <vt:lpstr>PowerPoint Presentation</vt:lpstr>
      <vt:lpstr>LOGIN</vt:lpstr>
      <vt:lpstr>EF DB</vt:lpstr>
      <vt:lpstr>EF FUNCTION</vt:lpstr>
      <vt:lpstr>Object Auto Mapping</vt:lpstr>
      <vt:lpstr>What is AutoMapper? </vt:lpstr>
      <vt:lpstr>Why use AutoMapper? </vt:lpstr>
      <vt:lpstr>How to Map Obj?</vt:lpstr>
      <vt:lpstr>Login Controller</vt:lpstr>
      <vt:lpstr>PowerPoint Presentation</vt:lpstr>
      <vt:lpstr>PowerPoint Presentation</vt:lpstr>
      <vt:lpstr>Auth &amp; User Session</vt:lpstr>
      <vt:lpstr>LOGIN</vt:lpstr>
      <vt:lpstr>PowerPoint Presentation</vt:lpstr>
      <vt:lpstr>PASS</vt:lpstr>
      <vt:lpstr>PowerPoint Presentation</vt:lpstr>
      <vt:lpstr>STORE COOKIE</vt:lpstr>
      <vt:lpstr>GEN COOKIE</vt:lpstr>
      <vt:lpstr>VALIDATE</vt:lpstr>
      <vt:lpstr>PowerPoint Presentation</vt:lpstr>
      <vt:lpstr>PowerPoint Presentation</vt:lpstr>
      <vt:lpstr>PowerPoint Presentation</vt:lpstr>
      <vt:lpstr>ASP - Action Filters</vt:lpstr>
      <vt:lpstr>&lt;T&gt; Filters</vt:lpstr>
      <vt:lpstr>OnAction</vt:lpstr>
      <vt:lpstr>OnResult</vt:lpstr>
      <vt:lpstr>REQUEST to RESPONSE</vt:lpstr>
      <vt:lpstr>AdminMod</vt:lpstr>
      <vt:lpstr>Admin Access</vt:lpstr>
      <vt:lpstr>PowerPoint Presentation</vt:lpstr>
      <vt:lpstr>FIRST SELECT</vt:lpstr>
      <vt:lpstr>Review of Key Objectives and Critical Success Factors</vt:lpstr>
      <vt:lpstr>How Did We Do?</vt:lpstr>
      <vt:lpstr>Organizational Overview</vt:lpstr>
      <vt:lpstr>Top Issues Facing Company</vt:lpstr>
      <vt:lpstr>Review of Prior Goals</vt:lpstr>
      <vt:lpstr>Progress Against Goals</vt:lpstr>
      <vt:lpstr>Revenue and Profit</vt:lpstr>
      <vt:lpstr>Key Spending Areas</vt:lpstr>
      <vt:lpstr>Headcount</vt:lpstr>
      <vt:lpstr>Goals for Next Period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2018-02-04T16:44:00Z</dcterms:created>
  <dcterms:modified xsi:type="dcterms:W3CDTF">2018-04-20T01:47:04Z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TC102202119990</vt:lpwstr>
  </property>
</Properties>
</file>